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sldIdLst>
    <p:sldId id="286" r:id="rId6"/>
    <p:sldId id="267" r:id="rId7"/>
    <p:sldId id="257" r:id="rId8"/>
    <p:sldId id="258" r:id="rId9"/>
    <p:sldId id="268" r:id="rId10"/>
    <p:sldId id="269" r:id="rId11"/>
    <p:sldId id="270" r:id="rId12"/>
    <p:sldId id="263" r:id="rId13"/>
    <p:sldId id="259" r:id="rId14"/>
    <p:sldId id="271" r:id="rId15"/>
    <p:sldId id="272" r:id="rId16"/>
    <p:sldId id="273" r:id="rId17"/>
    <p:sldId id="274" r:id="rId18"/>
    <p:sldId id="275" r:id="rId19"/>
    <p:sldId id="260" r:id="rId20"/>
    <p:sldId id="262"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DE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90" autoAdjust="0"/>
    <p:restoredTop sz="94660"/>
  </p:normalViewPr>
  <p:slideViewPr>
    <p:cSldViewPr snapToGrid="0">
      <p:cViewPr varScale="1">
        <p:scale>
          <a:sx n="86" d="100"/>
          <a:sy n="86" d="100"/>
        </p:scale>
        <p:origin x="33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45C8A-C0E4-4535-ACB5-DA42CC52B6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08812E-3141-4580-A225-F7A140F652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D31F7FF-7FCB-4919-8250-179ACDFD8765}"/>
              </a:ext>
            </a:extLst>
          </p:cNvPr>
          <p:cNvSpPr>
            <a:spLocks noGrp="1"/>
          </p:cNvSpPr>
          <p:nvPr>
            <p:ph type="dt" sz="half" idx="10"/>
          </p:nvPr>
        </p:nvSpPr>
        <p:spPr/>
        <p:txBody>
          <a:bodyPr/>
          <a:lstStyle/>
          <a:p>
            <a:fld id="{4A0D42FE-F68F-41C4-9F17-BDBCCA33E1CD}" type="datetimeFigureOut">
              <a:rPr lang="en-US" smtClean="0"/>
              <a:t>9/5/2022</a:t>
            </a:fld>
            <a:endParaRPr lang="en-US"/>
          </a:p>
        </p:txBody>
      </p:sp>
      <p:sp>
        <p:nvSpPr>
          <p:cNvPr id="5" name="Footer Placeholder 4">
            <a:extLst>
              <a:ext uri="{FF2B5EF4-FFF2-40B4-BE49-F238E27FC236}">
                <a16:creationId xmlns:a16="http://schemas.microsoft.com/office/drawing/2014/main" id="{81CCE110-FFC4-4FCF-86F7-1B2103669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1427F6-5788-4DA6-AB0D-D63DEBEBDEE6}"/>
              </a:ext>
            </a:extLst>
          </p:cNvPr>
          <p:cNvSpPr>
            <a:spLocks noGrp="1"/>
          </p:cNvSpPr>
          <p:nvPr>
            <p:ph type="sldNum" sz="quarter" idx="12"/>
          </p:nvPr>
        </p:nvSpPr>
        <p:spPr/>
        <p:txBody>
          <a:bodyPr/>
          <a:lstStyle/>
          <a:p>
            <a:fld id="{2A9D771D-DEA4-4F86-A7AB-B42CC8208D5B}" type="slidenum">
              <a:rPr lang="en-US" smtClean="0"/>
              <a:t>‹#›</a:t>
            </a:fld>
            <a:endParaRPr lang="en-US"/>
          </a:p>
        </p:txBody>
      </p:sp>
    </p:spTree>
    <p:extLst>
      <p:ext uri="{BB962C8B-B14F-4D97-AF65-F5344CB8AC3E}">
        <p14:creationId xmlns:p14="http://schemas.microsoft.com/office/powerpoint/2010/main" val="1439507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915ED-4970-4C44-B34B-B8D3AA0B0F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3FBBCB9-9CB1-42E0-937D-5AF825E48B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073D8B-2B2E-4EAC-B21C-4759158A31F6}"/>
              </a:ext>
            </a:extLst>
          </p:cNvPr>
          <p:cNvSpPr>
            <a:spLocks noGrp="1"/>
          </p:cNvSpPr>
          <p:nvPr>
            <p:ph type="dt" sz="half" idx="10"/>
          </p:nvPr>
        </p:nvSpPr>
        <p:spPr/>
        <p:txBody>
          <a:bodyPr/>
          <a:lstStyle/>
          <a:p>
            <a:fld id="{4A0D42FE-F68F-41C4-9F17-BDBCCA33E1CD}" type="datetimeFigureOut">
              <a:rPr lang="en-US" smtClean="0"/>
              <a:t>9/5/2022</a:t>
            </a:fld>
            <a:endParaRPr lang="en-US"/>
          </a:p>
        </p:txBody>
      </p:sp>
      <p:sp>
        <p:nvSpPr>
          <p:cNvPr id="5" name="Footer Placeholder 4">
            <a:extLst>
              <a:ext uri="{FF2B5EF4-FFF2-40B4-BE49-F238E27FC236}">
                <a16:creationId xmlns:a16="http://schemas.microsoft.com/office/drawing/2014/main" id="{15DDCEC5-BA09-4F3D-990D-83C5290AAD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13B3B9-A6C0-490D-8122-325C4EDA4299}"/>
              </a:ext>
            </a:extLst>
          </p:cNvPr>
          <p:cNvSpPr>
            <a:spLocks noGrp="1"/>
          </p:cNvSpPr>
          <p:nvPr>
            <p:ph type="sldNum" sz="quarter" idx="12"/>
          </p:nvPr>
        </p:nvSpPr>
        <p:spPr/>
        <p:txBody>
          <a:bodyPr/>
          <a:lstStyle/>
          <a:p>
            <a:fld id="{2A9D771D-DEA4-4F86-A7AB-B42CC8208D5B}" type="slidenum">
              <a:rPr lang="en-US" smtClean="0"/>
              <a:t>‹#›</a:t>
            </a:fld>
            <a:endParaRPr lang="en-US"/>
          </a:p>
        </p:txBody>
      </p:sp>
    </p:spTree>
    <p:extLst>
      <p:ext uri="{BB962C8B-B14F-4D97-AF65-F5344CB8AC3E}">
        <p14:creationId xmlns:p14="http://schemas.microsoft.com/office/powerpoint/2010/main" val="1357844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0D0651-978A-4A0B-9987-CA04BE84AA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A6DD4D8-EB02-4A08-84A6-289726F4525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2482EC-D800-4F63-BBC7-2870E0396970}"/>
              </a:ext>
            </a:extLst>
          </p:cNvPr>
          <p:cNvSpPr>
            <a:spLocks noGrp="1"/>
          </p:cNvSpPr>
          <p:nvPr>
            <p:ph type="dt" sz="half" idx="10"/>
          </p:nvPr>
        </p:nvSpPr>
        <p:spPr/>
        <p:txBody>
          <a:bodyPr/>
          <a:lstStyle/>
          <a:p>
            <a:fld id="{4A0D42FE-F68F-41C4-9F17-BDBCCA33E1CD}" type="datetimeFigureOut">
              <a:rPr lang="en-US" smtClean="0"/>
              <a:t>9/5/2022</a:t>
            </a:fld>
            <a:endParaRPr lang="en-US"/>
          </a:p>
        </p:txBody>
      </p:sp>
      <p:sp>
        <p:nvSpPr>
          <p:cNvPr id="5" name="Footer Placeholder 4">
            <a:extLst>
              <a:ext uri="{FF2B5EF4-FFF2-40B4-BE49-F238E27FC236}">
                <a16:creationId xmlns:a16="http://schemas.microsoft.com/office/drawing/2014/main" id="{A80AB958-A167-4C16-8995-32E8287859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3AFD8E-A330-4C0C-9761-C18A9717C18F}"/>
              </a:ext>
            </a:extLst>
          </p:cNvPr>
          <p:cNvSpPr>
            <a:spLocks noGrp="1"/>
          </p:cNvSpPr>
          <p:nvPr>
            <p:ph type="sldNum" sz="quarter" idx="12"/>
          </p:nvPr>
        </p:nvSpPr>
        <p:spPr/>
        <p:txBody>
          <a:bodyPr/>
          <a:lstStyle/>
          <a:p>
            <a:fld id="{2A9D771D-DEA4-4F86-A7AB-B42CC8208D5B}" type="slidenum">
              <a:rPr lang="en-US" smtClean="0"/>
              <a:t>‹#›</a:t>
            </a:fld>
            <a:endParaRPr lang="en-US"/>
          </a:p>
        </p:txBody>
      </p:sp>
    </p:spTree>
    <p:extLst>
      <p:ext uri="{BB962C8B-B14F-4D97-AF65-F5344CB8AC3E}">
        <p14:creationId xmlns:p14="http://schemas.microsoft.com/office/powerpoint/2010/main" val="1693106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83E97-BC99-4FDB-98FF-C9E6C637A7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216066-7B8B-4F12-9644-213F886EF1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5BF433-6AEF-4A4C-8F89-FF53BA971951}"/>
              </a:ext>
            </a:extLst>
          </p:cNvPr>
          <p:cNvSpPr>
            <a:spLocks noGrp="1"/>
          </p:cNvSpPr>
          <p:nvPr>
            <p:ph type="dt" sz="half" idx="10"/>
          </p:nvPr>
        </p:nvSpPr>
        <p:spPr/>
        <p:txBody>
          <a:bodyPr/>
          <a:lstStyle/>
          <a:p>
            <a:fld id="{4A0D42FE-F68F-41C4-9F17-BDBCCA33E1CD}" type="datetimeFigureOut">
              <a:rPr lang="en-US" smtClean="0"/>
              <a:t>9/5/2022</a:t>
            </a:fld>
            <a:endParaRPr lang="en-US"/>
          </a:p>
        </p:txBody>
      </p:sp>
      <p:sp>
        <p:nvSpPr>
          <p:cNvPr id="5" name="Footer Placeholder 4">
            <a:extLst>
              <a:ext uri="{FF2B5EF4-FFF2-40B4-BE49-F238E27FC236}">
                <a16:creationId xmlns:a16="http://schemas.microsoft.com/office/drawing/2014/main" id="{290E12FC-4BDA-4537-B1D6-D81FBB5979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BAFFD7-0A3E-4148-B5DF-F024FAC5C6EB}"/>
              </a:ext>
            </a:extLst>
          </p:cNvPr>
          <p:cNvSpPr>
            <a:spLocks noGrp="1"/>
          </p:cNvSpPr>
          <p:nvPr>
            <p:ph type="sldNum" sz="quarter" idx="12"/>
          </p:nvPr>
        </p:nvSpPr>
        <p:spPr/>
        <p:txBody>
          <a:bodyPr/>
          <a:lstStyle/>
          <a:p>
            <a:fld id="{2A9D771D-DEA4-4F86-A7AB-B42CC8208D5B}" type="slidenum">
              <a:rPr lang="en-US" smtClean="0"/>
              <a:t>‹#›</a:t>
            </a:fld>
            <a:endParaRPr lang="en-US"/>
          </a:p>
        </p:txBody>
      </p:sp>
    </p:spTree>
    <p:extLst>
      <p:ext uri="{BB962C8B-B14F-4D97-AF65-F5344CB8AC3E}">
        <p14:creationId xmlns:p14="http://schemas.microsoft.com/office/powerpoint/2010/main" val="1891604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33EDA-6D05-440C-A604-F658BD8C7A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FCA843-AA1D-4F12-8BE3-5117CCB535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FC8CCA-B844-48DC-A5F1-E008D33226C8}"/>
              </a:ext>
            </a:extLst>
          </p:cNvPr>
          <p:cNvSpPr>
            <a:spLocks noGrp="1"/>
          </p:cNvSpPr>
          <p:nvPr>
            <p:ph type="dt" sz="half" idx="10"/>
          </p:nvPr>
        </p:nvSpPr>
        <p:spPr/>
        <p:txBody>
          <a:bodyPr/>
          <a:lstStyle/>
          <a:p>
            <a:fld id="{4A0D42FE-F68F-41C4-9F17-BDBCCA33E1CD}" type="datetimeFigureOut">
              <a:rPr lang="en-US" smtClean="0"/>
              <a:t>9/5/2022</a:t>
            </a:fld>
            <a:endParaRPr lang="en-US"/>
          </a:p>
        </p:txBody>
      </p:sp>
      <p:sp>
        <p:nvSpPr>
          <p:cNvPr id="5" name="Footer Placeholder 4">
            <a:extLst>
              <a:ext uri="{FF2B5EF4-FFF2-40B4-BE49-F238E27FC236}">
                <a16:creationId xmlns:a16="http://schemas.microsoft.com/office/drawing/2014/main" id="{5B8A24B8-904D-491F-A7DF-DDED835061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F6F6FC-B7F5-48CB-8E6B-4D1034B90AA8}"/>
              </a:ext>
            </a:extLst>
          </p:cNvPr>
          <p:cNvSpPr>
            <a:spLocks noGrp="1"/>
          </p:cNvSpPr>
          <p:nvPr>
            <p:ph type="sldNum" sz="quarter" idx="12"/>
          </p:nvPr>
        </p:nvSpPr>
        <p:spPr/>
        <p:txBody>
          <a:bodyPr/>
          <a:lstStyle/>
          <a:p>
            <a:fld id="{2A9D771D-DEA4-4F86-A7AB-B42CC8208D5B}" type="slidenum">
              <a:rPr lang="en-US" smtClean="0"/>
              <a:t>‹#›</a:t>
            </a:fld>
            <a:endParaRPr lang="en-US"/>
          </a:p>
        </p:txBody>
      </p:sp>
    </p:spTree>
    <p:extLst>
      <p:ext uri="{BB962C8B-B14F-4D97-AF65-F5344CB8AC3E}">
        <p14:creationId xmlns:p14="http://schemas.microsoft.com/office/powerpoint/2010/main" val="3856322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1EA42-A8DF-4E95-82A9-061C11CA2D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0FA26E-5C47-4980-AE1D-A0625D853E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DA49588-A633-4CEE-974E-1592692FDC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52C2198-B859-4D89-9818-FE1BBCD7569E}"/>
              </a:ext>
            </a:extLst>
          </p:cNvPr>
          <p:cNvSpPr>
            <a:spLocks noGrp="1"/>
          </p:cNvSpPr>
          <p:nvPr>
            <p:ph type="dt" sz="half" idx="10"/>
          </p:nvPr>
        </p:nvSpPr>
        <p:spPr/>
        <p:txBody>
          <a:bodyPr/>
          <a:lstStyle/>
          <a:p>
            <a:fld id="{4A0D42FE-F68F-41C4-9F17-BDBCCA33E1CD}" type="datetimeFigureOut">
              <a:rPr lang="en-US" smtClean="0"/>
              <a:t>9/5/2022</a:t>
            </a:fld>
            <a:endParaRPr lang="en-US"/>
          </a:p>
        </p:txBody>
      </p:sp>
      <p:sp>
        <p:nvSpPr>
          <p:cNvPr id="6" name="Footer Placeholder 5">
            <a:extLst>
              <a:ext uri="{FF2B5EF4-FFF2-40B4-BE49-F238E27FC236}">
                <a16:creationId xmlns:a16="http://schemas.microsoft.com/office/drawing/2014/main" id="{10799F71-0994-4317-A58D-62D149E801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356A97-D7A6-4D04-99FA-FFF3BF16CE61}"/>
              </a:ext>
            </a:extLst>
          </p:cNvPr>
          <p:cNvSpPr>
            <a:spLocks noGrp="1"/>
          </p:cNvSpPr>
          <p:nvPr>
            <p:ph type="sldNum" sz="quarter" idx="12"/>
          </p:nvPr>
        </p:nvSpPr>
        <p:spPr/>
        <p:txBody>
          <a:bodyPr/>
          <a:lstStyle/>
          <a:p>
            <a:fld id="{2A9D771D-DEA4-4F86-A7AB-B42CC8208D5B}" type="slidenum">
              <a:rPr lang="en-US" smtClean="0"/>
              <a:t>‹#›</a:t>
            </a:fld>
            <a:endParaRPr lang="en-US"/>
          </a:p>
        </p:txBody>
      </p:sp>
    </p:spTree>
    <p:extLst>
      <p:ext uri="{BB962C8B-B14F-4D97-AF65-F5344CB8AC3E}">
        <p14:creationId xmlns:p14="http://schemas.microsoft.com/office/powerpoint/2010/main" val="839403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F55E2-12B9-48E5-9270-0D3145D839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3678CEA-592B-4112-90DF-2B6564E424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F59A075-58B2-47CE-A8BE-3036999FD7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D60540-63A6-4FC7-B7E0-BE610664A6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2C86FE-F4F8-4530-A0FB-0455CB08C9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B9A4F88-5013-4CEB-B9C0-8EE9B874D96F}"/>
              </a:ext>
            </a:extLst>
          </p:cNvPr>
          <p:cNvSpPr>
            <a:spLocks noGrp="1"/>
          </p:cNvSpPr>
          <p:nvPr>
            <p:ph type="dt" sz="half" idx="10"/>
          </p:nvPr>
        </p:nvSpPr>
        <p:spPr/>
        <p:txBody>
          <a:bodyPr/>
          <a:lstStyle/>
          <a:p>
            <a:fld id="{4A0D42FE-F68F-41C4-9F17-BDBCCA33E1CD}" type="datetimeFigureOut">
              <a:rPr lang="en-US" smtClean="0"/>
              <a:t>9/5/2022</a:t>
            </a:fld>
            <a:endParaRPr lang="en-US"/>
          </a:p>
        </p:txBody>
      </p:sp>
      <p:sp>
        <p:nvSpPr>
          <p:cNvPr id="8" name="Footer Placeholder 7">
            <a:extLst>
              <a:ext uri="{FF2B5EF4-FFF2-40B4-BE49-F238E27FC236}">
                <a16:creationId xmlns:a16="http://schemas.microsoft.com/office/drawing/2014/main" id="{0ED088A8-6272-4BBF-BD18-892B2DF953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04FD38-F3ED-4CC3-87EA-78DC20352F24}"/>
              </a:ext>
            </a:extLst>
          </p:cNvPr>
          <p:cNvSpPr>
            <a:spLocks noGrp="1"/>
          </p:cNvSpPr>
          <p:nvPr>
            <p:ph type="sldNum" sz="quarter" idx="12"/>
          </p:nvPr>
        </p:nvSpPr>
        <p:spPr/>
        <p:txBody>
          <a:bodyPr/>
          <a:lstStyle/>
          <a:p>
            <a:fld id="{2A9D771D-DEA4-4F86-A7AB-B42CC8208D5B}" type="slidenum">
              <a:rPr lang="en-US" smtClean="0"/>
              <a:t>‹#›</a:t>
            </a:fld>
            <a:endParaRPr lang="en-US"/>
          </a:p>
        </p:txBody>
      </p:sp>
    </p:spTree>
    <p:extLst>
      <p:ext uri="{BB962C8B-B14F-4D97-AF65-F5344CB8AC3E}">
        <p14:creationId xmlns:p14="http://schemas.microsoft.com/office/powerpoint/2010/main" val="708311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BCD2D-B1C3-4DA0-BAED-4CF90AB7AA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9D0F549-1F5C-4342-9A3E-498FE20D8C4E}"/>
              </a:ext>
            </a:extLst>
          </p:cNvPr>
          <p:cNvSpPr>
            <a:spLocks noGrp="1"/>
          </p:cNvSpPr>
          <p:nvPr>
            <p:ph type="dt" sz="half" idx="10"/>
          </p:nvPr>
        </p:nvSpPr>
        <p:spPr/>
        <p:txBody>
          <a:bodyPr/>
          <a:lstStyle/>
          <a:p>
            <a:fld id="{4A0D42FE-F68F-41C4-9F17-BDBCCA33E1CD}" type="datetimeFigureOut">
              <a:rPr lang="en-US" smtClean="0"/>
              <a:t>9/5/2022</a:t>
            </a:fld>
            <a:endParaRPr lang="en-US"/>
          </a:p>
        </p:txBody>
      </p:sp>
      <p:sp>
        <p:nvSpPr>
          <p:cNvPr id="4" name="Footer Placeholder 3">
            <a:extLst>
              <a:ext uri="{FF2B5EF4-FFF2-40B4-BE49-F238E27FC236}">
                <a16:creationId xmlns:a16="http://schemas.microsoft.com/office/drawing/2014/main" id="{50919C41-24BA-4D39-8960-5E1DE62977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138A21-DFFB-46DC-9EAC-9163BF006C0F}"/>
              </a:ext>
            </a:extLst>
          </p:cNvPr>
          <p:cNvSpPr>
            <a:spLocks noGrp="1"/>
          </p:cNvSpPr>
          <p:nvPr>
            <p:ph type="sldNum" sz="quarter" idx="12"/>
          </p:nvPr>
        </p:nvSpPr>
        <p:spPr/>
        <p:txBody>
          <a:bodyPr/>
          <a:lstStyle/>
          <a:p>
            <a:fld id="{2A9D771D-DEA4-4F86-A7AB-B42CC8208D5B}" type="slidenum">
              <a:rPr lang="en-US" smtClean="0"/>
              <a:t>‹#›</a:t>
            </a:fld>
            <a:endParaRPr lang="en-US"/>
          </a:p>
        </p:txBody>
      </p:sp>
    </p:spTree>
    <p:extLst>
      <p:ext uri="{BB962C8B-B14F-4D97-AF65-F5344CB8AC3E}">
        <p14:creationId xmlns:p14="http://schemas.microsoft.com/office/powerpoint/2010/main" val="2743186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485F01-9E7A-44C4-A2D0-38B55F2623E6}"/>
              </a:ext>
            </a:extLst>
          </p:cNvPr>
          <p:cNvSpPr>
            <a:spLocks noGrp="1"/>
          </p:cNvSpPr>
          <p:nvPr>
            <p:ph type="dt" sz="half" idx="10"/>
          </p:nvPr>
        </p:nvSpPr>
        <p:spPr/>
        <p:txBody>
          <a:bodyPr/>
          <a:lstStyle/>
          <a:p>
            <a:fld id="{4A0D42FE-F68F-41C4-9F17-BDBCCA33E1CD}" type="datetimeFigureOut">
              <a:rPr lang="en-US" smtClean="0"/>
              <a:t>9/5/2022</a:t>
            </a:fld>
            <a:endParaRPr lang="en-US"/>
          </a:p>
        </p:txBody>
      </p:sp>
      <p:sp>
        <p:nvSpPr>
          <p:cNvPr id="3" name="Footer Placeholder 2">
            <a:extLst>
              <a:ext uri="{FF2B5EF4-FFF2-40B4-BE49-F238E27FC236}">
                <a16:creationId xmlns:a16="http://schemas.microsoft.com/office/drawing/2014/main" id="{F754E540-1CF2-4BA3-AD32-968D68732AE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886652C-8763-4B87-A1E8-C8E1E707E0A2}"/>
              </a:ext>
            </a:extLst>
          </p:cNvPr>
          <p:cNvSpPr>
            <a:spLocks noGrp="1"/>
          </p:cNvSpPr>
          <p:nvPr>
            <p:ph type="sldNum" sz="quarter" idx="12"/>
          </p:nvPr>
        </p:nvSpPr>
        <p:spPr/>
        <p:txBody>
          <a:bodyPr/>
          <a:lstStyle/>
          <a:p>
            <a:fld id="{2A9D771D-DEA4-4F86-A7AB-B42CC8208D5B}" type="slidenum">
              <a:rPr lang="en-US" smtClean="0"/>
              <a:t>‹#›</a:t>
            </a:fld>
            <a:endParaRPr lang="en-US"/>
          </a:p>
        </p:txBody>
      </p:sp>
    </p:spTree>
    <p:extLst>
      <p:ext uri="{BB962C8B-B14F-4D97-AF65-F5344CB8AC3E}">
        <p14:creationId xmlns:p14="http://schemas.microsoft.com/office/powerpoint/2010/main" val="354726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7A8CD-4929-4621-9862-C592068B92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E789C6-43A0-40BE-98CD-11CA6B8AA4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FF2F35-2ACF-45F6-BCA9-4E88F824A9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40345C-7770-4C66-BD6C-9004CF467CBF}"/>
              </a:ext>
            </a:extLst>
          </p:cNvPr>
          <p:cNvSpPr>
            <a:spLocks noGrp="1"/>
          </p:cNvSpPr>
          <p:nvPr>
            <p:ph type="dt" sz="half" idx="10"/>
          </p:nvPr>
        </p:nvSpPr>
        <p:spPr/>
        <p:txBody>
          <a:bodyPr/>
          <a:lstStyle/>
          <a:p>
            <a:fld id="{4A0D42FE-F68F-41C4-9F17-BDBCCA33E1CD}" type="datetimeFigureOut">
              <a:rPr lang="en-US" smtClean="0"/>
              <a:t>9/5/2022</a:t>
            </a:fld>
            <a:endParaRPr lang="en-US"/>
          </a:p>
        </p:txBody>
      </p:sp>
      <p:sp>
        <p:nvSpPr>
          <p:cNvPr id="6" name="Footer Placeholder 5">
            <a:extLst>
              <a:ext uri="{FF2B5EF4-FFF2-40B4-BE49-F238E27FC236}">
                <a16:creationId xmlns:a16="http://schemas.microsoft.com/office/drawing/2014/main" id="{8C951AC5-1EA1-4CBA-8909-53C8E280CC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B62FFC-4506-4125-B236-AD77CB01782A}"/>
              </a:ext>
            </a:extLst>
          </p:cNvPr>
          <p:cNvSpPr>
            <a:spLocks noGrp="1"/>
          </p:cNvSpPr>
          <p:nvPr>
            <p:ph type="sldNum" sz="quarter" idx="12"/>
          </p:nvPr>
        </p:nvSpPr>
        <p:spPr/>
        <p:txBody>
          <a:bodyPr/>
          <a:lstStyle/>
          <a:p>
            <a:fld id="{2A9D771D-DEA4-4F86-A7AB-B42CC8208D5B}" type="slidenum">
              <a:rPr lang="en-US" smtClean="0"/>
              <a:t>‹#›</a:t>
            </a:fld>
            <a:endParaRPr lang="en-US"/>
          </a:p>
        </p:txBody>
      </p:sp>
    </p:spTree>
    <p:extLst>
      <p:ext uri="{BB962C8B-B14F-4D97-AF65-F5344CB8AC3E}">
        <p14:creationId xmlns:p14="http://schemas.microsoft.com/office/powerpoint/2010/main" val="3319478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EC92A-E1A3-4534-BDBC-902D08ACBC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E7E13D8-9073-4688-9327-9B0DA882C7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2DFC22-0580-4F86-8628-6E3166191A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A680F2-B7A4-4E33-95F7-B4A0FE06B18E}"/>
              </a:ext>
            </a:extLst>
          </p:cNvPr>
          <p:cNvSpPr>
            <a:spLocks noGrp="1"/>
          </p:cNvSpPr>
          <p:nvPr>
            <p:ph type="dt" sz="half" idx="10"/>
          </p:nvPr>
        </p:nvSpPr>
        <p:spPr/>
        <p:txBody>
          <a:bodyPr/>
          <a:lstStyle/>
          <a:p>
            <a:fld id="{4A0D42FE-F68F-41C4-9F17-BDBCCA33E1CD}" type="datetimeFigureOut">
              <a:rPr lang="en-US" smtClean="0"/>
              <a:t>9/5/2022</a:t>
            </a:fld>
            <a:endParaRPr lang="en-US"/>
          </a:p>
        </p:txBody>
      </p:sp>
      <p:sp>
        <p:nvSpPr>
          <p:cNvPr id="6" name="Footer Placeholder 5">
            <a:extLst>
              <a:ext uri="{FF2B5EF4-FFF2-40B4-BE49-F238E27FC236}">
                <a16:creationId xmlns:a16="http://schemas.microsoft.com/office/drawing/2014/main" id="{111D85BF-E179-493E-B569-4A97531784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6C2D01-B8A8-489D-AD4F-2FC363D17DC0}"/>
              </a:ext>
            </a:extLst>
          </p:cNvPr>
          <p:cNvSpPr>
            <a:spLocks noGrp="1"/>
          </p:cNvSpPr>
          <p:nvPr>
            <p:ph type="sldNum" sz="quarter" idx="12"/>
          </p:nvPr>
        </p:nvSpPr>
        <p:spPr/>
        <p:txBody>
          <a:bodyPr/>
          <a:lstStyle/>
          <a:p>
            <a:fld id="{2A9D771D-DEA4-4F86-A7AB-B42CC8208D5B}" type="slidenum">
              <a:rPr lang="en-US" smtClean="0"/>
              <a:t>‹#›</a:t>
            </a:fld>
            <a:endParaRPr lang="en-US"/>
          </a:p>
        </p:txBody>
      </p:sp>
    </p:spTree>
    <p:extLst>
      <p:ext uri="{BB962C8B-B14F-4D97-AF65-F5344CB8AC3E}">
        <p14:creationId xmlns:p14="http://schemas.microsoft.com/office/powerpoint/2010/main" val="1500987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B8A406-43D6-45F7-8900-F674F0CF10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D089A08-F3A1-4C5F-A7F3-ACE626B438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E41548-8F27-4D97-A542-B4A93279D4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0D42FE-F68F-41C4-9F17-BDBCCA33E1CD}" type="datetimeFigureOut">
              <a:rPr lang="en-US" smtClean="0"/>
              <a:t>9/5/2022</a:t>
            </a:fld>
            <a:endParaRPr lang="en-US"/>
          </a:p>
        </p:txBody>
      </p:sp>
      <p:sp>
        <p:nvSpPr>
          <p:cNvPr id="5" name="Footer Placeholder 4">
            <a:extLst>
              <a:ext uri="{FF2B5EF4-FFF2-40B4-BE49-F238E27FC236}">
                <a16:creationId xmlns:a16="http://schemas.microsoft.com/office/drawing/2014/main" id="{7DF4E158-5847-4255-8C3C-94BE5152B2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60750B-7B06-432B-9445-AB912A05D6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9D771D-DEA4-4F86-A7AB-B42CC8208D5B}" type="slidenum">
              <a:rPr lang="en-US" smtClean="0"/>
              <a:t>‹#›</a:t>
            </a:fld>
            <a:endParaRPr lang="en-US"/>
          </a:p>
        </p:txBody>
      </p:sp>
    </p:spTree>
    <p:extLst>
      <p:ext uri="{BB962C8B-B14F-4D97-AF65-F5344CB8AC3E}">
        <p14:creationId xmlns:p14="http://schemas.microsoft.com/office/powerpoint/2010/main" val="3847368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Connector: Elbow 29">
            <a:extLst>
              <a:ext uri="{FF2B5EF4-FFF2-40B4-BE49-F238E27FC236}">
                <a16:creationId xmlns:a16="http://schemas.microsoft.com/office/drawing/2014/main" id="{0231A74C-D5E3-4445-BEA1-E8DF8960F898}"/>
              </a:ext>
            </a:extLst>
          </p:cNvPr>
          <p:cNvCxnSpPr>
            <a:cxnSpLocks/>
            <a:endCxn id="71" idx="1"/>
          </p:cNvCxnSpPr>
          <p:nvPr/>
        </p:nvCxnSpPr>
        <p:spPr>
          <a:xfrm rot="16200000" flipH="1">
            <a:off x="8017176" y="2529105"/>
            <a:ext cx="3218447" cy="380060"/>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11C63C4-6B25-4E7B-8B99-0365CBD94E07}"/>
              </a:ext>
            </a:extLst>
          </p:cNvPr>
          <p:cNvSpPr txBox="1"/>
          <p:nvPr/>
        </p:nvSpPr>
        <p:spPr>
          <a:xfrm>
            <a:off x="2528" y="77916"/>
            <a:ext cx="2576068" cy="646331"/>
          </a:xfrm>
          <a:prstGeom prst="rect">
            <a:avLst/>
          </a:prstGeom>
          <a:noFill/>
        </p:spPr>
        <p:txBody>
          <a:bodyPr wrap="square" rtlCol="0">
            <a:spAutoFit/>
          </a:bodyPr>
          <a:lstStyle/>
          <a:p>
            <a:r>
              <a:rPr lang="en-US" dirty="0"/>
              <a:t>Supplemental Figure 1: PFAS screening workflow</a:t>
            </a:r>
          </a:p>
        </p:txBody>
      </p:sp>
      <p:sp>
        <p:nvSpPr>
          <p:cNvPr id="46" name="TextBox 45">
            <a:extLst>
              <a:ext uri="{FF2B5EF4-FFF2-40B4-BE49-F238E27FC236}">
                <a16:creationId xmlns:a16="http://schemas.microsoft.com/office/drawing/2014/main" id="{500CF330-4188-4794-8F9B-629D4104D9E6}"/>
              </a:ext>
            </a:extLst>
          </p:cNvPr>
          <p:cNvSpPr txBox="1"/>
          <p:nvPr/>
        </p:nvSpPr>
        <p:spPr>
          <a:xfrm>
            <a:off x="7229153" y="3186848"/>
            <a:ext cx="4448124" cy="1980663"/>
          </a:xfrm>
          <a:prstGeom prst="rect">
            <a:avLst/>
          </a:prstGeom>
          <a:noFill/>
          <a:ln w="28575">
            <a:solidFill>
              <a:schemeClr val="tx1"/>
            </a:solidFill>
            <a:prstDash val="dash"/>
          </a:ln>
        </p:spPr>
        <p:txBody>
          <a:bodyPr wrap="square" rtlCol="0">
            <a:spAutoFit/>
          </a:bodyPr>
          <a:lstStyle/>
          <a:p>
            <a:endParaRPr lang="en-US" dirty="0"/>
          </a:p>
        </p:txBody>
      </p:sp>
      <p:sp>
        <p:nvSpPr>
          <p:cNvPr id="47" name="TextBox 46">
            <a:extLst>
              <a:ext uri="{FF2B5EF4-FFF2-40B4-BE49-F238E27FC236}">
                <a16:creationId xmlns:a16="http://schemas.microsoft.com/office/drawing/2014/main" id="{E35E343F-7360-4359-9754-E9830F27931F}"/>
              </a:ext>
            </a:extLst>
          </p:cNvPr>
          <p:cNvSpPr txBox="1"/>
          <p:nvPr/>
        </p:nvSpPr>
        <p:spPr>
          <a:xfrm>
            <a:off x="2744943" y="278303"/>
            <a:ext cx="4484209" cy="4889208"/>
          </a:xfrm>
          <a:prstGeom prst="rect">
            <a:avLst/>
          </a:prstGeom>
          <a:solidFill>
            <a:schemeClr val="bg1">
              <a:lumMod val="85000"/>
            </a:schemeClr>
          </a:solidFill>
          <a:ln w="28575">
            <a:solidFill>
              <a:schemeClr val="tx1"/>
            </a:solidFill>
            <a:prstDash val="dash"/>
          </a:ln>
        </p:spPr>
        <p:txBody>
          <a:bodyPr wrap="square" rtlCol="0">
            <a:spAutoFit/>
          </a:bodyPr>
          <a:lstStyle/>
          <a:p>
            <a:endParaRPr lang="en-US" dirty="0"/>
          </a:p>
        </p:txBody>
      </p:sp>
      <p:sp>
        <p:nvSpPr>
          <p:cNvPr id="49" name="TextBox 48">
            <a:extLst>
              <a:ext uri="{FF2B5EF4-FFF2-40B4-BE49-F238E27FC236}">
                <a16:creationId xmlns:a16="http://schemas.microsoft.com/office/drawing/2014/main" id="{C38572C4-9BD6-44B4-B281-88FFC362C86B}"/>
              </a:ext>
            </a:extLst>
          </p:cNvPr>
          <p:cNvSpPr txBox="1"/>
          <p:nvPr/>
        </p:nvSpPr>
        <p:spPr>
          <a:xfrm>
            <a:off x="3376013" y="964028"/>
            <a:ext cx="855351" cy="427043"/>
          </a:xfrm>
          <a:prstGeom prst="rect">
            <a:avLst/>
          </a:prstGeom>
          <a:solidFill>
            <a:srgbClr val="CCEBC5"/>
          </a:solidFill>
          <a:ln w="12700">
            <a:solidFill>
              <a:schemeClr val="tx1"/>
            </a:solidFill>
          </a:ln>
        </p:spPr>
        <p:txBody>
          <a:bodyPr wrap="square" rtlCol="0">
            <a:spAutoFit/>
          </a:bodyPr>
          <a:lstStyle/>
          <a:p>
            <a:pPr algn="ctr"/>
            <a:r>
              <a:rPr lang="en-US" sz="1200" dirty="0"/>
              <a:t>131 </a:t>
            </a:r>
            <a:r>
              <a:rPr lang="en-US" sz="1200" dirty="0" err="1"/>
              <a:t>sc</a:t>
            </a:r>
            <a:r>
              <a:rPr lang="en-US" sz="1200" dirty="0"/>
              <a:t> </a:t>
            </a:r>
          </a:p>
          <a:p>
            <a:pPr algn="ctr"/>
            <a:r>
              <a:rPr lang="en-US" sz="1200" dirty="0"/>
              <a:t>MEA NFA</a:t>
            </a:r>
          </a:p>
        </p:txBody>
      </p:sp>
      <p:sp>
        <p:nvSpPr>
          <p:cNvPr id="50" name="TextBox 49">
            <a:extLst>
              <a:ext uri="{FF2B5EF4-FFF2-40B4-BE49-F238E27FC236}">
                <a16:creationId xmlns:a16="http://schemas.microsoft.com/office/drawing/2014/main" id="{C5C52456-B3E3-4570-9DAF-B607FCC2EE49}"/>
              </a:ext>
            </a:extLst>
          </p:cNvPr>
          <p:cNvSpPr txBox="1"/>
          <p:nvPr/>
        </p:nvSpPr>
        <p:spPr>
          <a:xfrm>
            <a:off x="9816429" y="3731663"/>
            <a:ext cx="1421223" cy="276999"/>
          </a:xfrm>
          <a:prstGeom prst="rect">
            <a:avLst/>
          </a:prstGeom>
          <a:solidFill>
            <a:srgbClr val="CCEBC5"/>
          </a:solidFill>
          <a:ln w="12700">
            <a:solidFill>
              <a:schemeClr val="tx1"/>
            </a:solidFill>
          </a:ln>
        </p:spPr>
        <p:txBody>
          <a:bodyPr wrap="square" rtlCol="0">
            <a:spAutoFit/>
          </a:bodyPr>
          <a:lstStyle/>
          <a:p>
            <a:pPr algn="ctr"/>
            <a:r>
              <a:rPr lang="en-US" sz="1200" dirty="0"/>
              <a:t>74 mc MEA NFA</a:t>
            </a:r>
          </a:p>
        </p:txBody>
      </p:sp>
      <p:sp>
        <p:nvSpPr>
          <p:cNvPr id="51" name="TextBox 50">
            <a:extLst>
              <a:ext uri="{FF2B5EF4-FFF2-40B4-BE49-F238E27FC236}">
                <a16:creationId xmlns:a16="http://schemas.microsoft.com/office/drawing/2014/main" id="{8A2C6212-B01C-4D4C-9610-B612176D75FC}"/>
              </a:ext>
            </a:extLst>
          </p:cNvPr>
          <p:cNvSpPr txBox="1"/>
          <p:nvPr/>
        </p:nvSpPr>
        <p:spPr>
          <a:xfrm>
            <a:off x="2892056" y="2139282"/>
            <a:ext cx="848098" cy="256226"/>
          </a:xfrm>
          <a:prstGeom prst="rect">
            <a:avLst/>
          </a:prstGeom>
          <a:noFill/>
          <a:ln w="12700">
            <a:solidFill>
              <a:schemeClr val="tx1"/>
            </a:solidFill>
          </a:ln>
        </p:spPr>
        <p:txBody>
          <a:bodyPr wrap="square" rtlCol="0">
            <a:spAutoFit/>
          </a:bodyPr>
          <a:lstStyle/>
          <a:p>
            <a:pPr algn="ctr"/>
            <a:r>
              <a:rPr lang="en-US" sz="1200" dirty="0"/>
              <a:t>Inactive</a:t>
            </a:r>
          </a:p>
        </p:txBody>
      </p:sp>
      <p:sp>
        <p:nvSpPr>
          <p:cNvPr id="54" name="TextBox 53">
            <a:extLst>
              <a:ext uri="{FF2B5EF4-FFF2-40B4-BE49-F238E27FC236}">
                <a16:creationId xmlns:a16="http://schemas.microsoft.com/office/drawing/2014/main" id="{A11F70CA-44C6-4D53-A813-58A0BEF44506}"/>
              </a:ext>
            </a:extLst>
          </p:cNvPr>
          <p:cNvSpPr txBox="1"/>
          <p:nvPr/>
        </p:nvSpPr>
        <p:spPr>
          <a:xfrm>
            <a:off x="3922357" y="2139281"/>
            <a:ext cx="665397" cy="256226"/>
          </a:xfrm>
          <a:prstGeom prst="rect">
            <a:avLst/>
          </a:prstGeom>
          <a:noFill/>
          <a:ln w="12700">
            <a:solidFill>
              <a:schemeClr val="tx1"/>
            </a:solidFill>
          </a:ln>
        </p:spPr>
        <p:txBody>
          <a:bodyPr wrap="square" rtlCol="0">
            <a:spAutoFit/>
          </a:bodyPr>
          <a:lstStyle/>
          <a:p>
            <a:pPr algn="ctr"/>
            <a:r>
              <a:rPr lang="en-US" sz="1200" dirty="0"/>
              <a:t>Active</a:t>
            </a:r>
          </a:p>
        </p:txBody>
      </p:sp>
      <p:sp>
        <p:nvSpPr>
          <p:cNvPr id="55" name="TextBox 54">
            <a:extLst>
              <a:ext uri="{FF2B5EF4-FFF2-40B4-BE49-F238E27FC236}">
                <a16:creationId xmlns:a16="http://schemas.microsoft.com/office/drawing/2014/main" id="{3376A5C1-0296-4B50-BA44-D3783B97C236}"/>
              </a:ext>
            </a:extLst>
          </p:cNvPr>
          <p:cNvSpPr txBox="1"/>
          <p:nvPr/>
        </p:nvSpPr>
        <p:spPr>
          <a:xfrm>
            <a:off x="7582201" y="4471804"/>
            <a:ext cx="1606245" cy="646331"/>
          </a:xfrm>
          <a:prstGeom prst="rect">
            <a:avLst/>
          </a:prstGeom>
          <a:solidFill>
            <a:srgbClr val="CCEBC5"/>
          </a:solidFill>
          <a:ln w="12700">
            <a:solidFill>
              <a:schemeClr val="tx1"/>
            </a:solidFill>
          </a:ln>
        </p:spPr>
        <p:txBody>
          <a:bodyPr wrap="square" rtlCol="0">
            <a:spAutoFit/>
          </a:bodyPr>
          <a:lstStyle/>
          <a:p>
            <a:pPr algn="ctr"/>
            <a:r>
              <a:rPr lang="en-US" sz="1200" dirty="0"/>
              <a:t>37 </a:t>
            </a:r>
            <a:r>
              <a:rPr lang="en-US" sz="1200" dirty="0" err="1"/>
              <a:t>sc</a:t>
            </a:r>
            <a:r>
              <a:rPr lang="en-US" sz="1200" dirty="0"/>
              <a:t> MEA NFA actives </a:t>
            </a:r>
            <a:r>
              <a:rPr lang="en-US" sz="1200" dirty="0" err="1"/>
              <a:t>actives</a:t>
            </a:r>
            <a:r>
              <a:rPr lang="en-US" sz="1200" dirty="0"/>
              <a:t> screened in mc MEA NFA</a:t>
            </a:r>
          </a:p>
        </p:txBody>
      </p:sp>
      <p:sp>
        <p:nvSpPr>
          <p:cNvPr id="56" name="TextBox 55">
            <a:extLst>
              <a:ext uri="{FF2B5EF4-FFF2-40B4-BE49-F238E27FC236}">
                <a16:creationId xmlns:a16="http://schemas.microsoft.com/office/drawing/2014/main" id="{81B54A19-D79C-42E2-8C99-3DC4B847FB63}"/>
              </a:ext>
            </a:extLst>
          </p:cNvPr>
          <p:cNvSpPr txBox="1"/>
          <p:nvPr/>
        </p:nvSpPr>
        <p:spPr>
          <a:xfrm>
            <a:off x="7561887" y="3768981"/>
            <a:ext cx="1626559" cy="646331"/>
          </a:xfrm>
          <a:prstGeom prst="rect">
            <a:avLst/>
          </a:prstGeom>
          <a:solidFill>
            <a:srgbClr val="CCDEEC"/>
          </a:solidFill>
          <a:ln w="12700">
            <a:solidFill>
              <a:schemeClr val="tx1"/>
            </a:solidFill>
          </a:ln>
        </p:spPr>
        <p:txBody>
          <a:bodyPr wrap="square" rtlCol="0">
            <a:spAutoFit/>
          </a:bodyPr>
          <a:lstStyle/>
          <a:p>
            <a:pPr algn="ctr"/>
            <a:r>
              <a:rPr lang="en-US" sz="1200" dirty="0"/>
              <a:t>53 </a:t>
            </a:r>
            <a:r>
              <a:rPr lang="en-US" sz="1200" dirty="0" err="1"/>
              <a:t>sc</a:t>
            </a:r>
            <a:r>
              <a:rPr lang="en-US" sz="1200" dirty="0"/>
              <a:t> HCI actives and 4 </a:t>
            </a:r>
            <a:r>
              <a:rPr lang="en-US" sz="1200" dirty="0" err="1"/>
              <a:t>sc</a:t>
            </a:r>
            <a:r>
              <a:rPr lang="en-US" sz="1200" dirty="0"/>
              <a:t> HCI </a:t>
            </a:r>
            <a:r>
              <a:rPr lang="en-US" sz="1200" dirty="0" err="1"/>
              <a:t>inactives</a:t>
            </a:r>
            <a:r>
              <a:rPr lang="en-US" sz="1200" dirty="0"/>
              <a:t> screened in mc HCI</a:t>
            </a:r>
          </a:p>
        </p:txBody>
      </p:sp>
      <p:sp>
        <p:nvSpPr>
          <p:cNvPr id="57" name="TextBox 56">
            <a:extLst>
              <a:ext uri="{FF2B5EF4-FFF2-40B4-BE49-F238E27FC236}">
                <a16:creationId xmlns:a16="http://schemas.microsoft.com/office/drawing/2014/main" id="{9DE94613-8C3D-457A-8E15-05B16AE69E6E}"/>
              </a:ext>
            </a:extLst>
          </p:cNvPr>
          <p:cNvSpPr txBox="1"/>
          <p:nvPr/>
        </p:nvSpPr>
        <p:spPr>
          <a:xfrm>
            <a:off x="4388815" y="972153"/>
            <a:ext cx="1652490" cy="427043"/>
          </a:xfrm>
          <a:prstGeom prst="rect">
            <a:avLst/>
          </a:prstGeom>
          <a:solidFill>
            <a:srgbClr val="CCDEEC"/>
          </a:solidFill>
          <a:ln w="12700">
            <a:solidFill>
              <a:schemeClr val="tx1"/>
            </a:solidFill>
          </a:ln>
        </p:spPr>
        <p:txBody>
          <a:bodyPr wrap="square" rtlCol="0">
            <a:spAutoFit/>
          </a:bodyPr>
          <a:lstStyle/>
          <a:p>
            <a:pPr algn="ctr"/>
            <a:r>
              <a:rPr lang="en-US" sz="1200" dirty="0"/>
              <a:t>136 </a:t>
            </a:r>
            <a:r>
              <a:rPr lang="en-US" sz="1200" dirty="0" err="1"/>
              <a:t>sc</a:t>
            </a:r>
            <a:r>
              <a:rPr lang="en-US" sz="1200" dirty="0"/>
              <a:t> apoptosis &amp; proliferation assays</a:t>
            </a:r>
          </a:p>
        </p:txBody>
      </p:sp>
      <p:sp>
        <p:nvSpPr>
          <p:cNvPr id="58" name="TextBox 57">
            <a:extLst>
              <a:ext uri="{FF2B5EF4-FFF2-40B4-BE49-F238E27FC236}">
                <a16:creationId xmlns:a16="http://schemas.microsoft.com/office/drawing/2014/main" id="{0B6B8C98-C5D9-4957-9FD4-6E818C886E61}"/>
              </a:ext>
            </a:extLst>
          </p:cNvPr>
          <p:cNvSpPr txBox="1"/>
          <p:nvPr/>
        </p:nvSpPr>
        <p:spPr>
          <a:xfrm>
            <a:off x="6116572" y="1156025"/>
            <a:ext cx="988414" cy="256226"/>
          </a:xfrm>
          <a:prstGeom prst="rect">
            <a:avLst/>
          </a:prstGeom>
          <a:solidFill>
            <a:srgbClr val="CCDEEC"/>
          </a:solidFill>
          <a:ln w="12700">
            <a:solidFill>
              <a:schemeClr val="tx1"/>
            </a:solidFill>
          </a:ln>
        </p:spPr>
        <p:txBody>
          <a:bodyPr wrap="square" rtlCol="0">
            <a:spAutoFit/>
          </a:bodyPr>
          <a:lstStyle/>
          <a:p>
            <a:pPr algn="ctr"/>
            <a:r>
              <a:rPr lang="en-US" sz="1200" dirty="0"/>
              <a:t>132 </a:t>
            </a:r>
            <a:r>
              <a:rPr lang="en-US" sz="1200" dirty="0" err="1"/>
              <a:t>sc</a:t>
            </a:r>
            <a:r>
              <a:rPr lang="en-US" sz="1200" dirty="0"/>
              <a:t> NOG</a:t>
            </a:r>
          </a:p>
        </p:txBody>
      </p:sp>
      <p:cxnSp>
        <p:nvCxnSpPr>
          <p:cNvPr id="59" name="Straight Connector 58">
            <a:extLst>
              <a:ext uri="{FF2B5EF4-FFF2-40B4-BE49-F238E27FC236}">
                <a16:creationId xmlns:a16="http://schemas.microsoft.com/office/drawing/2014/main" id="{3C0D63CF-917D-4824-99EC-F5A66120BD60}"/>
              </a:ext>
            </a:extLst>
          </p:cNvPr>
          <p:cNvCxnSpPr>
            <a:cxnSpLocks/>
            <a:stCxn id="49" idx="2"/>
          </p:cNvCxnSpPr>
          <p:nvPr/>
        </p:nvCxnSpPr>
        <p:spPr>
          <a:xfrm>
            <a:off x="3803688" y="1391071"/>
            <a:ext cx="0" cy="5445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7BA47EE1-8B66-41CE-8E44-92DB74202162}"/>
              </a:ext>
            </a:extLst>
          </p:cNvPr>
          <p:cNvSpPr txBox="1"/>
          <p:nvPr/>
        </p:nvSpPr>
        <p:spPr>
          <a:xfrm>
            <a:off x="3346199" y="283719"/>
            <a:ext cx="3281695" cy="338554"/>
          </a:xfrm>
          <a:prstGeom prst="rect">
            <a:avLst/>
          </a:prstGeom>
          <a:noFill/>
          <a:ln w="12700">
            <a:noFill/>
          </a:ln>
        </p:spPr>
        <p:txBody>
          <a:bodyPr wrap="square" rtlCol="0">
            <a:spAutoFit/>
          </a:bodyPr>
          <a:lstStyle/>
          <a:p>
            <a:pPr algn="ctr"/>
            <a:r>
              <a:rPr lang="en-US" sz="1600" b="1" dirty="0"/>
              <a:t>Single-concentration (</a:t>
            </a:r>
            <a:r>
              <a:rPr lang="en-US" sz="1600" b="1" dirty="0" err="1"/>
              <a:t>sc</a:t>
            </a:r>
            <a:r>
              <a:rPr lang="en-US" sz="1600" b="1" dirty="0"/>
              <a:t>) screening</a:t>
            </a:r>
          </a:p>
        </p:txBody>
      </p:sp>
      <p:sp>
        <p:nvSpPr>
          <p:cNvPr id="62" name="TextBox 61">
            <a:extLst>
              <a:ext uri="{FF2B5EF4-FFF2-40B4-BE49-F238E27FC236}">
                <a16:creationId xmlns:a16="http://schemas.microsoft.com/office/drawing/2014/main" id="{B24FF7ED-D99D-465A-BEFD-8496B847E602}"/>
              </a:ext>
            </a:extLst>
          </p:cNvPr>
          <p:cNvSpPr txBox="1"/>
          <p:nvPr/>
        </p:nvSpPr>
        <p:spPr>
          <a:xfrm>
            <a:off x="7552384" y="3171570"/>
            <a:ext cx="1919795" cy="540920"/>
          </a:xfrm>
          <a:prstGeom prst="rect">
            <a:avLst/>
          </a:prstGeom>
          <a:noFill/>
          <a:ln w="12700">
            <a:noFill/>
          </a:ln>
        </p:spPr>
        <p:txBody>
          <a:bodyPr wrap="square" rtlCol="0">
            <a:spAutoFit/>
          </a:bodyPr>
          <a:lstStyle/>
          <a:p>
            <a:pPr algn="ctr"/>
            <a:r>
              <a:rPr lang="en-US" sz="1600" b="1" dirty="0"/>
              <a:t>Multi-concentration (mc) screening</a:t>
            </a:r>
          </a:p>
        </p:txBody>
      </p:sp>
      <p:sp>
        <p:nvSpPr>
          <p:cNvPr id="63" name="TextBox 62">
            <a:extLst>
              <a:ext uri="{FF2B5EF4-FFF2-40B4-BE49-F238E27FC236}">
                <a16:creationId xmlns:a16="http://schemas.microsoft.com/office/drawing/2014/main" id="{3C4778F0-3794-4F21-A80C-E38BC06CBDC0}"/>
              </a:ext>
            </a:extLst>
          </p:cNvPr>
          <p:cNvSpPr txBox="1"/>
          <p:nvPr/>
        </p:nvSpPr>
        <p:spPr>
          <a:xfrm>
            <a:off x="5032007" y="2141201"/>
            <a:ext cx="848098" cy="256226"/>
          </a:xfrm>
          <a:prstGeom prst="rect">
            <a:avLst/>
          </a:prstGeom>
          <a:noFill/>
          <a:ln w="12700">
            <a:solidFill>
              <a:schemeClr val="tx1"/>
            </a:solidFill>
          </a:ln>
        </p:spPr>
        <p:txBody>
          <a:bodyPr wrap="square" rtlCol="0">
            <a:spAutoFit/>
          </a:bodyPr>
          <a:lstStyle/>
          <a:p>
            <a:pPr algn="ctr"/>
            <a:r>
              <a:rPr lang="en-US" sz="1200" dirty="0"/>
              <a:t>Inactive</a:t>
            </a:r>
          </a:p>
        </p:txBody>
      </p:sp>
      <p:sp>
        <p:nvSpPr>
          <p:cNvPr id="64" name="TextBox 63">
            <a:extLst>
              <a:ext uri="{FF2B5EF4-FFF2-40B4-BE49-F238E27FC236}">
                <a16:creationId xmlns:a16="http://schemas.microsoft.com/office/drawing/2014/main" id="{A78684C2-EFAB-45FC-82B3-0DB7011F8D78}"/>
              </a:ext>
            </a:extLst>
          </p:cNvPr>
          <p:cNvSpPr txBox="1"/>
          <p:nvPr/>
        </p:nvSpPr>
        <p:spPr>
          <a:xfrm>
            <a:off x="6025911" y="2141201"/>
            <a:ext cx="665397" cy="256226"/>
          </a:xfrm>
          <a:prstGeom prst="rect">
            <a:avLst/>
          </a:prstGeom>
          <a:noFill/>
          <a:ln w="12700">
            <a:solidFill>
              <a:schemeClr val="tx1"/>
            </a:solidFill>
          </a:ln>
        </p:spPr>
        <p:txBody>
          <a:bodyPr wrap="square" rtlCol="0">
            <a:spAutoFit/>
          </a:bodyPr>
          <a:lstStyle/>
          <a:p>
            <a:pPr algn="ctr"/>
            <a:r>
              <a:rPr lang="en-US" sz="1200" dirty="0"/>
              <a:t>Active</a:t>
            </a:r>
          </a:p>
        </p:txBody>
      </p:sp>
      <p:cxnSp>
        <p:nvCxnSpPr>
          <p:cNvPr id="65" name="Connector: Elbow 64">
            <a:extLst>
              <a:ext uri="{FF2B5EF4-FFF2-40B4-BE49-F238E27FC236}">
                <a16:creationId xmlns:a16="http://schemas.microsoft.com/office/drawing/2014/main" id="{C3D74056-3A13-405F-A96A-7FFED6AB3D6C}"/>
              </a:ext>
            </a:extLst>
          </p:cNvPr>
          <p:cNvCxnSpPr>
            <a:cxnSpLocks/>
            <a:stCxn id="51" idx="0"/>
            <a:endCxn id="54" idx="0"/>
          </p:cNvCxnSpPr>
          <p:nvPr/>
        </p:nvCxnSpPr>
        <p:spPr>
          <a:xfrm rot="5400000" flipH="1" flipV="1">
            <a:off x="3785580" y="1669806"/>
            <a:ext cx="1" cy="938951"/>
          </a:xfrm>
          <a:prstGeom prst="bentConnector3">
            <a:avLst>
              <a:gd name="adj1" fmla="val 22860100000"/>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DDF411D3-02B5-4ED0-9CF2-3A83AE51F06C}"/>
              </a:ext>
            </a:extLst>
          </p:cNvPr>
          <p:cNvCxnSpPr>
            <a:cxnSpLocks/>
            <a:stCxn id="63" idx="0"/>
            <a:endCxn id="64" idx="0"/>
          </p:cNvCxnSpPr>
          <p:nvPr/>
        </p:nvCxnSpPr>
        <p:spPr>
          <a:xfrm rot="5400000" flipH="1" flipV="1">
            <a:off x="5907333" y="1689925"/>
            <a:ext cx="11748" cy="902553"/>
          </a:xfrm>
          <a:prstGeom prst="bentConnector3">
            <a:avLst>
              <a:gd name="adj1" fmla="val 1800000"/>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D1472024-2BD8-43B4-9AAC-2DDEA68FF91B}"/>
              </a:ext>
            </a:extLst>
          </p:cNvPr>
          <p:cNvCxnSpPr>
            <a:cxnSpLocks/>
            <a:stCxn id="57" idx="2"/>
            <a:endCxn id="58" idx="2"/>
          </p:cNvCxnSpPr>
          <p:nvPr/>
        </p:nvCxnSpPr>
        <p:spPr>
          <a:xfrm rot="16200000" flipH="1">
            <a:off x="5906392" y="707864"/>
            <a:ext cx="13056" cy="1395718"/>
          </a:xfrm>
          <a:prstGeom prst="bentConnector3">
            <a:avLst>
              <a:gd name="adj1" fmla="val 1719668"/>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E16E375A-9D61-4123-98C5-619F19E3CEC3}"/>
              </a:ext>
            </a:extLst>
          </p:cNvPr>
          <p:cNvCxnSpPr>
            <a:cxnSpLocks/>
            <a:stCxn id="54" idx="2"/>
            <a:endCxn id="55" idx="1"/>
          </p:cNvCxnSpPr>
          <p:nvPr/>
        </p:nvCxnSpPr>
        <p:spPr>
          <a:xfrm rot="16200000" flipH="1">
            <a:off x="4718897" y="1931665"/>
            <a:ext cx="2399463" cy="3327145"/>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6F8616E8-CCB2-491E-B7FF-E09E902C51E8}"/>
              </a:ext>
            </a:extLst>
          </p:cNvPr>
          <p:cNvCxnSpPr>
            <a:cxnSpLocks/>
            <a:stCxn id="64" idx="2"/>
            <a:endCxn id="56" idx="1"/>
          </p:cNvCxnSpPr>
          <p:nvPr/>
        </p:nvCxnSpPr>
        <p:spPr>
          <a:xfrm rot="16200000" flipH="1">
            <a:off x="6112888" y="2643148"/>
            <a:ext cx="1694720" cy="1203277"/>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Parallelogram 71">
            <a:extLst>
              <a:ext uri="{FF2B5EF4-FFF2-40B4-BE49-F238E27FC236}">
                <a16:creationId xmlns:a16="http://schemas.microsoft.com/office/drawing/2014/main" id="{B2EE499D-6B8B-4ACF-BFBA-2B8F9EB62703}"/>
              </a:ext>
            </a:extLst>
          </p:cNvPr>
          <p:cNvSpPr/>
          <p:nvPr/>
        </p:nvSpPr>
        <p:spPr>
          <a:xfrm>
            <a:off x="3820492" y="5546981"/>
            <a:ext cx="2296080" cy="519255"/>
          </a:xfrm>
          <a:prstGeom prst="parallelogram">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EC045226-DE2D-4662-81DF-BE083990A5A4}"/>
              </a:ext>
            </a:extLst>
          </p:cNvPr>
          <p:cNvCxnSpPr>
            <a:cxnSpLocks/>
          </p:cNvCxnSpPr>
          <p:nvPr/>
        </p:nvCxnSpPr>
        <p:spPr>
          <a:xfrm>
            <a:off x="5912920" y="1658415"/>
            <a:ext cx="0" cy="27716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6EAC8668-EE46-4BCC-AE47-0AD2E3C32BEE}"/>
              </a:ext>
            </a:extLst>
          </p:cNvPr>
          <p:cNvSpPr txBox="1"/>
          <p:nvPr/>
        </p:nvSpPr>
        <p:spPr>
          <a:xfrm>
            <a:off x="2177458" y="5206065"/>
            <a:ext cx="2013736" cy="540920"/>
          </a:xfrm>
          <a:prstGeom prst="rect">
            <a:avLst/>
          </a:prstGeom>
          <a:noFill/>
          <a:ln w="12700">
            <a:noFill/>
          </a:ln>
        </p:spPr>
        <p:txBody>
          <a:bodyPr wrap="square" rtlCol="0">
            <a:spAutoFit/>
          </a:bodyPr>
          <a:lstStyle/>
          <a:p>
            <a:pPr algn="ctr"/>
            <a:r>
              <a:rPr lang="en-US" sz="1600" b="1" dirty="0"/>
              <a:t>Datasets for interpretation</a:t>
            </a:r>
          </a:p>
        </p:txBody>
      </p:sp>
      <p:cxnSp>
        <p:nvCxnSpPr>
          <p:cNvPr id="78" name="Connector: Elbow 77">
            <a:extLst>
              <a:ext uri="{FF2B5EF4-FFF2-40B4-BE49-F238E27FC236}">
                <a16:creationId xmlns:a16="http://schemas.microsoft.com/office/drawing/2014/main" id="{FE996F16-4A35-4E96-8FE4-10174A31146B}"/>
              </a:ext>
            </a:extLst>
          </p:cNvPr>
          <p:cNvCxnSpPr>
            <a:cxnSpLocks/>
            <a:stCxn id="79" idx="1"/>
            <a:endCxn id="47" idx="0"/>
          </p:cNvCxnSpPr>
          <p:nvPr/>
        </p:nvCxnSpPr>
        <p:spPr>
          <a:xfrm rot="10800000">
            <a:off x="4987048" y="278303"/>
            <a:ext cx="4756940" cy="831608"/>
          </a:xfrm>
          <a:prstGeom prst="bentConnector4">
            <a:avLst>
              <a:gd name="adj1" fmla="val 26433"/>
              <a:gd name="adj2" fmla="val 127489"/>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Flowchart: Terminator 79">
            <a:extLst>
              <a:ext uri="{FF2B5EF4-FFF2-40B4-BE49-F238E27FC236}">
                <a16:creationId xmlns:a16="http://schemas.microsoft.com/office/drawing/2014/main" id="{4866DA31-63EC-4CAA-B140-2ED7FF53CE43}"/>
              </a:ext>
            </a:extLst>
          </p:cNvPr>
          <p:cNvSpPr/>
          <p:nvPr/>
        </p:nvSpPr>
        <p:spPr>
          <a:xfrm>
            <a:off x="9743988" y="1757452"/>
            <a:ext cx="1369011" cy="856209"/>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Original PFAS procurement and other DNT screens</a:t>
            </a:r>
          </a:p>
        </p:txBody>
      </p:sp>
      <p:sp>
        <p:nvSpPr>
          <p:cNvPr id="81" name="TextBox 80">
            <a:extLst>
              <a:ext uri="{FF2B5EF4-FFF2-40B4-BE49-F238E27FC236}">
                <a16:creationId xmlns:a16="http://schemas.microsoft.com/office/drawing/2014/main" id="{6710BEF0-126D-4D6E-AD60-7E470164C3B6}"/>
              </a:ext>
            </a:extLst>
          </p:cNvPr>
          <p:cNvSpPr txBox="1"/>
          <p:nvPr/>
        </p:nvSpPr>
        <p:spPr>
          <a:xfrm>
            <a:off x="11134821" y="1198729"/>
            <a:ext cx="923286" cy="427043"/>
          </a:xfrm>
          <a:prstGeom prst="rect">
            <a:avLst/>
          </a:prstGeom>
          <a:noFill/>
          <a:ln w="12700">
            <a:solidFill>
              <a:schemeClr val="tx1"/>
            </a:solidFill>
          </a:ln>
        </p:spPr>
        <p:txBody>
          <a:bodyPr wrap="square" rtlCol="0">
            <a:spAutoFit/>
          </a:bodyPr>
          <a:lstStyle/>
          <a:p>
            <a:pPr algn="ctr"/>
            <a:r>
              <a:rPr lang="en-US" sz="1200" b="1" dirty="0"/>
              <a:t>Analytical QC</a:t>
            </a:r>
          </a:p>
        </p:txBody>
      </p:sp>
      <p:grpSp>
        <p:nvGrpSpPr>
          <p:cNvPr id="16" name="Group 15">
            <a:extLst>
              <a:ext uri="{FF2B5EF4-FFF2-40B4-BE49-F238E27FC236}">
                <a16:creationId xmlns:a16="http://schemas.microsoft.com/office/drawing/2014/main" id="{10885360-25EC-472E-A1F1-46AF5AECB976}"/>
              </a:ext>
            </a:extLst>
          </p:cNvPr>
          <p:cNvGrpSpPr/>
          <p:nvPr/>
        </p:nvGrpSpPr>
        <p:grpSpPr>
          <a:xfrm>
            <a:off x="8199847" y="5557720"/>
            <a:ext cx="2845281" cy="519255"/>
            <a:chOff x="8727594" y="5697306"/>
            <a:chExt cx="1605126" cy="519255"/>
          </a:xfrm>
        </p:grpSpPr>
        <p:sp>
          <p:nvSpPr>
            <p:cNvPr id="73" name="Parallelogram 72">
              <a:extLst>
                <a:ext uri="{FF2B5EF4-FFF2-40B4-BE49-F238E27FC236}">
                  <a16:creationId xmlns:a16="http://schemas.microsoft.com/office/drawing/2014/main" id="{FAA9D0E0-564D-4118-8A6F-7182577542FD}"/>
                </a:ext>
              </a:extLst>
            </p:cNvPr>
            <p:cNvSpPr/>
            <p:nvPr/>
          </p:nvSpPr>
          <p:spPr>
            <a:xfrm>
              <a:off x="8727594" y="5697306"/>
              <a:ext cx="1435319" cy="519255"/>
            </a:xfrm>
            <a:prstGeom prst="parallelogram">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77653BA5-136E-4E35-A743-E39C89644B55}"/>
                </a:ext>
              </a:extLst>
            </p:cNvPr>
            <p:cNvSpPr txBox="1"/>
            <p:nvPr/>
          </p:nvSpPr>
          <p:spPr>
            <a:xfrm>
              <a:off x="8771368" y="5725318"/>
              <a:ext cx="1561352" cy="461665"/>
            </a:xfrm>
            <a:prstGeom prst="rect">
              <a:avLst/>
            </a:prstGeom>
            <a:noFill/>
          </p:spPr>
          <p:txBody>
            <a:bodyPr wrap="square">
              <a:spAutoFit/>
            </a:bodyPr>
            <a:lstStyle/>
            <a:p>
              <a:pPr marL="171450" indent="-171450">
                <a:buFont typeface="Wingdings" panose="05000000000000000000" pitchFamily="2" charset="2"/>
                <a:buChar char="v"/>
              </a:pPr>
              <a:r>
                <a:rPr lang="en-US" sz="1200" b="1" dirty="0"/>
                <a:t>104 unique PFAS in mc MEA NFA </a:t>
              </a:r>
            </a:p>
            <a:p>
              <a:pPr marL="171450" indent="-171450">
                <a:buFont typeface="Wingdings" panose="05000000000000000000" pitchFamily="2" charset="2"/>
                <a:buChar char="v"/>
              </a:pPr>
              <a:r>
                <a:rPr lang="en-US" sz="1200" b="1" dirty="0"/>
                <a:t>57 unique PFAS in mc HCI</a:t>
              </a:r>
            </a:p>
          </p:txBody>
        </p:sp>
      </p:grpSp>
      <p:sp>
        <p:nvSpPr>
          <p:cNvPr id="84" name="TextBox 83">
            <a:extLst>
              <a:ext uri="{FF2B5EF4-FFF2-40B4-BE49-F238E27FC236}">
                <a16:creationId xmlns:a16="http://schemas.microsoft.com/office/drawing/2014/main" id="{4B982212-C8B9-4797-9C69-DBB29EFD1F3F}"/>
              </a:ext>
            </a:extLst>
          </p:cNvPr>
          <p:cNvSpPr txBox="1"/>
          <p:nvPr/>
        </p:nvSpPr>
        <p:spPr>
          <a:xfrm>
            <a:off x="3878296" y="5563475"/>
            <a:ext cx="2544278" cy="461665"/>
          </a:xfrm>
          <a:prstGeom prst="rect">
            <a:avLst/>
          </a:prstGeom>
          <a:noFill/>
        </p:spPr>
        <p:txBody>
          <a:bodyPr wrap="square">
            <a:spAutoFit/>
          </a:bodyPr>
          <a:lstStyle/>
          <a:p>
            <a:pPr marL="171450" indent="-171450">
              <a:buFont typeface="Wingdings" panose="05000000000000000000" pitchFamily="2" charset="2"/>
              <a:buChar char="v"/>
            </a:pPr>
            <a:r>
              <a:rPr lang="en-US" sz="1200" b="1" dirty="0"/>
              <a:t>56 </a:t>
            </a:r>
            <a:r>
              <a:rPr lang="en-US" sz="1200" b="1" dirty="0" err="1">
                <a:solidFill>
                  <a:schemeClr val="tx1">
                    <a:lumMod val="95000"/>
                    <a:lumOff val="5000"/>
                  </a:schemeClr>
                </a:solidFill>
              </a:rPr>
              <a:t>sc</a:t>
            </a:r>
            <a:r>
              <a:rPr lang="en-US" sz="1200" b="1" dirty="0"/>
              <a:t> MEA NFA only (inactive)</a:t>
            </a:r>
          </a:p>
          <a:p>
            <a:pPr marL="171450" indent="-171450">
              <a:buFont typeface="Wingdings" panose="05000000000000000000" pitchFamily="2" charset="2"/>
              <a:buChar char="v"/>
            </a:pPr>
            <a:r>
              <a:rPr lang="en-US" sz="1200" b="1" dirty="0"/>
              <a:t>79 </a:t>
            </a:r>
            <a:r>
              <a:rPr lang="en-US" sz="1200" b="1" dirty="0" err="1"/>
              <a:t>sc</a:t>
            </a:r>
            <a:r>
              <a:rPr lang="en-US" sz="1200" b="1" dirty="0"/>
              <a:t> HCI only (inactive)</a:t>
            </a:r>
          </a:p>
        </p:txBody>
      </p:sp>
      <p:cxnSp>
        <p:nvCxnSpPr>
          <p:cNvPr id="85" name="Straight Arrow Connector 84">
            <a:extLst>
              <a:ext uri="{FF2B5EF4-FFF2-40B4-BE49-F238E27FC236}">
                <a16:creationId xmlns:a16="http://schemas.microsoft.com/office/drawing/2014/main" id="{69B69528-610C-4B6C-88CA-9B8C817958FE}"/>
              </a:ext>
            </a:extLst>
          </p:cNvPr>
          <p:cNvCxnSpPr>
            <a:cxnSpLocks/>
          </p:cNvCxnSpPr>
          <p:nvPr/>
        </p:nvCxnSpPr>
        <p:spPr>
          <a:xfrm>
            <a:off x="4930362" y="5191032"/>
            <a:ext cx="0" cy="3678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CAA12883-A25F-48CE-88D6-72568533C743}"/>
              </a:ext>
            </a:extLst>
          </p:cNvPr>
          <p:cNvSpPr txBox="1"/>
          <p:nvPr/>
        </p:nvSpPr>
        <p:spPr>
          <a:xfrm>
            <a:off x="9387402" y="179783"/>
            <a:ext cx="1919795" cy="540920"/>
          </a:xfrm>
          <a:prstGeom prst="rect">
            <a:avLst/>
          </a:prstGeom>
          <a:noFill/>
          <a:ln w="12700">
            <a:noFill/>
          </a:ln>
        </p:spPr>
        <p:txBody>
          <a:bodyPr wrap="square" rtlCol="0">
            <a:spAutoFit/>
          </a:bodyPr>
          <a:lstStyle/>
          <a:p>
            <a:pPr algn="ctr"/>
            <a:r>
              <a:rPr lang="en-US" sz="1600" b="1" dirty="0"/>
              <a:t>Chemical procurement</a:t>
            </a:r>
          </a:p>
        </p:txBody>
      </p:sp>
      <p:cxnSp>
        <p:nvCxnSpPr>
          <p:cNvPr id="87" name="Straight Arrow Connector 86">
            <a:extLst>
              <a:ext uri="{FF2B5EF4-FFF2-40B4-BE49-F238E27FC236}">
                <a16:creationId xmlns:a16="http://schemas.microsoft.com/office/drawing/2014/main" id="{FF15D9D9-3E1B-4311-BDE4-7F427B1DA0B4}"/>
              </a:ext>
            </a:extLst>
          </p:cNvPr>
          <p:cNvCxnSpPr>
            <a:cxnSpLocks/>
            <a:stCxn id="80" idx="2"/>
          </p:cNvCxnSpPr>
          <p:nvPr/>
        </p:nvCxnSpPr>
        <p:spPr>
          <a:xfrm>
            <a:off x="10428494" y="2613661"/>
            <a:ext cx="0" cy="11206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57D81F6-B60E-4BEE-8C26-EBF4A130E5F0}"/>
              </a:ext>
            </a:extLst>
          </p:cNvPr>
          <p:cNvSpPr txBox="1"/>
          <p:nvPr/>
        </p:nvSpPr>
        <p:spPr>
          <a:xfrm>
            <a:off x="8771368" y="1295787"/>
            <a:ext cx="950798" cy="461665"/>
          </a:xfrm>
          <a:prstGeom prst="rect">
            <a:avLst/>
          </a:prstGeom>
          <a:solidFill>
            <a:schemeClr val="bg1"/>
          </a:solidFill>
          <a:ln w="12700">
            <a:solidFill>
              <a:schemeClr val="tx1"/>
            </a:solidFill>
          </a:ln>
        </p:spPr>
        <p:txBody>
          <a:bodyPr wrap="square" rtlCol="0">
            <a:spAutoFit/>
          </a:bodyPr>
          <a:lstStyle/>
          <a:p>
            <a:pPr algn="ctr"/>
            <a:r>
              <a:rPr lang="en-US" sz="800" dirty="0"/>
              <a:t>5 PFAS bypassed </a:t>
            </a:r>
            <a:r>
              <a:rPr lang="en-US" sz="800" dirty="0" err="1"/>
              <a:t>sc</a:t>
            </a:r>
            <a:r>
              <a:rPr lang="en-US" sz="800" dirty="0"/>
              <a:t> due to low chemical stock</a:t>
            </a:r>
          </a:p>
        </p:txBody>
      </p:sp>
      <p:sp>
        <p:nvSpPr>
          <p:cNvPr id="79" name="Flowchart: Terminator 78">
            <a:extLst>
              <a:ext uri="{FF2B5EF4-FFF2-40B4-BE49-F238E27FC236}">
                <a16:creationId xmlns:a16="http://schemas.microsoft.com/office/drawing/2014/main" id="{66ECEC23-D5D5-4DD0-B769-54BF6C44DFC3}"/>
              </a:ext>
            </a:extLst>
          </p:cNvPr>
          <p:cNvSpPr/>
          <p:nvPr/>
        </p:nvSpPr>
        <p:spPr>
          <a:xfrm>
            <a:off x="9743988" y="868928"/>
            <a:ext cx="1369011" cy="481966"/>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PFAS re-procurement</a:t>
            </a:r>
          </a:p>
        </p:txBody>
      </p:sp>
      <p:sp>
        <p:nvSpPr>
          <p:cNvPr id="74" name="Plaque 73">
            <a:extLst>
              <a:ext uri="{FF2B5EF4-FFF2-40B4-BE49-F238E27FC236}">
                <a16:creationId xmlns:a16="http://schemas.microsoft.com/office/drawing/2014/main" id="{4F509EB9-31D8-4B3B-B275-23FFF60648F6}"/>
              </a:ext>
            </a:extLst>
          </p:cNvPr>
          <p:cNvSpPr/>
          <p:nvPr/>
        </p:nvSpPr>
        <p:spPr>
          <a:xfrm>
            <a:off x="4943828" y="2922351"/>
            <a:ext cx="1036203" cy="811992"/>
          </a:xfrm>
          <a:prstGeom prst="plaque">
            <a:avLst/>
          </a:prstGeom>
          <a:solidFill>
            <a:srgbClr val="CCDEE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91" name="TextBox 90">
            <a:extLst>
              <a:ext uri="{FF2B5EF4-FFF2-40B4-BE49-F238E27FC236}">
                <a16:creationId xmlns:a16="http://schemas.microsoft.com/office/drawing/2014/main" id="{EA1E73F6-5E8D-44EB-8702-FB8CFF72E1EE}"/>
              </a:ext>
            </a:extLst>
          </p:cNvPr>
          <p:cNvSpPr txBox="1"/>
          <p:nvPr/>
        </p:nvSpPr>
        <p:spPr>
          <a:xfrm>
            <a:off x="4864191" y="2985308"/>
            <a:ext cx="1195475" cy="646331"/>
          </a:xfrm>
          <a:prstGeom prst="rect">
            <a:avLst/>
          </a:prstGeom>
          <a:noFill/>
          <a:ln w="12700">
            <a:noFill/>
          </a:ln>
        </p:spPr>
        <p:txBody>
          <a:bodyPr wrap="square" rtlCol="0">
            <a:spAutoFit/>
          </a:bodyPr>
          <a:lstStyle/>
          <a:p>
            <a:pPr algn="ctr"/>
            <a:r>
              <a:rPr lang="en-US" sz="900" b="1" dirty="0"/>
              <a:t>83 </a:t>
            </a:r>
            <a:r>
              <a:rPr lang="en-US" sz="900" b="1" dirty="0" err="1"/>
              <a:t>inactives</a:t>
            </a:r>
            <a:r>
              <a:rPr lang="en-US" sz="900" b="1" dirty="0"/>
              <a:t>: </a:t>
            </a:r>
          </a:p>
          <a:p>
            <a:pPr algn="ctr"/>
            <a:r>
              <a:rPr lang="en-US" sz="900" dirty="0"/>
              <a:t>Stop for 79 not tested in mc; 4 screened in mc</a:t>
            </a:r>
          </a:p>
        </p:txBody>
      </p:sp>
      <p:cxnSp>
        <p:nvCxnSpPr>
          <p:cNvPr id="92" name="Straight Arrow Connector 91">
            <a:extLst>
              <a:ext uri="{FF2B5EF4-FFF2-40B4-BE49-F238E27FC236}">
                <a16:creationId xmlns:a16="http://schemas.microsoft.com/office/drawing/2014/main" id="{18B83E4E-C149-4849-A385-32C850F7C85A}"/>
              </a:ext>
            </a:extLst>
          </p:cNvPr>
          <p:cNvCxnSpPr>
            <a:cxnSpLocks/>
            <a:endCxn id="94" idx="0"/>
          </p:cNvCxnSpPr>
          <p:nvPr/>
        </p:nvCxnSpPr>
        <p:spPr>
          <a:xfrm>
            <a:off x="3316105" y="2395508"/>
            <a:ext cx="25786" cy="55033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2C7ABB6-D5A8-412C-BAAF-30057C361D8F}"/>
              </a:ext>
            </a:extLst>
          </p:cNvPr>
          <p:cNvCxnSpPr>
            <a:cxnSpLocks/>
            <a:endCxn id="74" idx="0"/>
          </p:cNvCxnSpPr>
          <p:nvPr/>
        </p:nvCxnSpPr>
        <p:spPr>
          <a:xfrm>
            <a:off x="5456056" y="2397427"/>
            <a:ext cx="5874" cy="52492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Plaque 93">
            <a:extLst>
              <a:ext uri="{FF2B5EF4-FFF2-40B4-BE49-F238E27FC236}">
                <a16:creationId xmlns:a16="http://schemas.microsoft.com/office/drawing/2014/main" id="{73B35D56-26C3-4154-9119-7FA49DAD92E2}"/>
              </a:ext>
            </a:extLst>
          </p:cNvPr>
          <p:cNvSpPr/>
          <p:nvPr/>
        </p:nvSpPr>
        <p:spPr>
          <a:xfrm>
            <a:off x="2805485" y="2945847"/>
            <a:ext cx="1072811" cy="850711"/>
          </a:xfrm>
          <a:prstGeom prst="plaque">
            <a:avLst/>
          </a:prstGeom>
          <a:solidFill>
            <a:srgbClr val="CCEBC5"/>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95" name="TextBox 94">
            <a:extLst>
              <a:ext uri="{FF2B5EF4-FFF2-40B4-BE49-F238E27FC236}">
                <a16:creationId xmlns:a16="http://schemas.microsoft.com/office/drawing/2014/main" id="{E83205EE-2891-4401-815E-B1EA9E98B49C}"/>
              </a:ext>
            </a:extLst>
          </p:cNvPr>
          <p:cNvSpPr txBox="1"/>
          <p:nvPr/>
        </p:nvSpPr>
        <p:spPr>
          <a:xfrm>
            <a:off x="2738871" y="2974981"/>
            <a:ext cx="1206038" cy="923330"/>
          </a:xfrm>
          <a:prstGeom prst="rect">
            <a:avLst/>
          </a:prstGeom>
          <a:noFill/>
          <a:ln w="12700">
            <a:noFill/>
          </a:ln>
        </p:spPr>
        <p:txBody>
          <a:bodyPr wrap="square" rtlCol="0">
            <a:spAutoFit/>
          </a:bodyPr>
          <a:lstStyle/>
          <a:p>
            <a:pPr algn="ctr"/>
            <a:r>
              <a:rPr lang="en-US" sz="900" b="1" dirty="0"/>
              <a:t>94 </a:t>
            </a:r>
            <a:r>
              <a:rPr lang="en-US" sz="900" b="1" dirty="0" err="1"/>
              <a:t>inactives</a:t>
            </a:r>
            <a:r>
              <a:rPr lang="en-US" sz="900" b="1" dirty="0"/>
              <a:t>:</a:t>
            </a:r>
          </a:p>
          <a:p>
            <a:pPr algn="ctr"/>
            <a:r>
              <a:rPr lang="en-US" sz="900" dirty="0"/>
              <a:t>Stop for 56 not tested in mc; 38 tested in original procurement mc screen</a:t>
            </a:r>
          </a:p>
          <a:p>
            <a:pPr marL="171450" indent="-171450" algn="ctr">
              <a:buFontTx/>
              <a:buChar char="-"/>
            </a:pPr>
            <a:endParaRPr lang="en-US" sz="900" dirty="0"/>
          </a:p>
        </p:txBody>
      </p:sp>
      <p:cxnSp>
        <p:nvCxnSpPr>
          <p:cNvPr id="52" name="Straight Arrow Connector 51">
            <a:extLst>
              <a:ext uri="{FF2B5EF4-FFF2-40B4-BE49-F238E27FC236}">
                <a16:creationId xmlns:a16="http://schemas.microsoft.com/office/drawing/2014/main" id="{25B339CC-8D3F-40DF-872F-5E1E0808E606}"/>
              </a:ext>
            </a:extLst>
          </p:cNvPr>
          <p:cNvCxnSpPr>
            <a:cxnSpLocks/>
          </p:cNvCxnSpPr>
          <p:nvPr/>
        </p:nvCxnSpPr>
        <p:spPr>
          <a:xfrm>
            <a:off x="9472179" y="5193967"/>
            <a:ext cx="0" cy="3678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7E1DF13F-B44D-49E1-9C8A-4818EBF8261D}"/>
              </a:ext>
            </a:extLst>
          </p:cNvPr>
          <p:cNvGrpSpPr/>
          <p:nvPr/>
        </p:nvGrpSpPr>
        <p:grpSpPr>
          <a:xfrm>
            <a:off x="6481958" y="6263713"/>
            <a:ext cx="2282087" cy="439069"/>
            <a:chOff x="6883584" y="6196055"/>
            <a:chExt cx="2334389" cy="519255"/>
          </a:xfrm>
        </p:grpSpPr>
        <p:sp>
          <p:nvSpPr>
            <p:cNvPr id="53" name="Parallelogram 52">
              <a:extLst>
                <a:ext uri="{FF2B5EF4-FFF2-40B4-BE49-F238E27FC236}">
                  <a16:creationId xmlns:a16="http://schemas.microsoft.com/office/drawing/2014/main" id="{0F2BA6E0-BE47-48E3-BB20-7BDA8FF7A1A1}"/>
                </a:ext>
              </a:extLst>
            </p:cNvPr>
            <p:cNvSpPr/>
            <p:nvPr/>
          </p:nvSpPr>
          <p:spPr>
            <a:xfrm>
              <a:off x="6883584" y="6196055"/>
              <a:ext cx="1435319" cy="519255"/>
            </a:xfrm>
            <a:prstGeom prst="parallelogram">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A84819DD-DAA5-44DD-8BB1-BF606776D134}"/>
                </a:ext>
              </a:extLst>
            </p:cNvPr>
            <p:cNvSpPr txBox="1"/>
            <p:nvPr/>
          </p:nvSpPr>
          <p:spPr>
            <a:xfrm>
              <a:off x="6971004" y="6289409"/>
              <a:ext cx="2246969" cy="276999"/>
            </a:xfrm>
            <a:prstGeom prst="rect">
              <a:avLst/>
            </a:prstGeom>
            <a:noFill/>
          </p:spPr>
          <p:txBody>
            <a:bodyPr wrap="square">
              <a:spAutoFit/>
            </a:bodyPr>
            <a:lstStyle/>
            <a:p>
              <a:r>
                <a:rPr lang="en-US" sz="1200" b="1" dirty="0"/>
                <a:t>160 unique PFAS</a:t>
              </a:r>
            </a:p>
          </p:txBody>
        </p:sp>
      </p:grpSp>
      <p:cxnSp>
        <p:nvCxnSpPr>
          <p:cNvPr id="11" name="Connector: Elbow 10">
            <a:extLst>
              <a:ext uri="{FF2B5EF4-FFF2-40B4-BE49-F238E27FC236}">
                <a16:creationId xmlns:a16="http://schemas.microsoft.com/office/drawing/2014/main" id="{7898EE9C-8CE1-4A97-89B1-13AE35732483}"/>
              </a:ext>
            </a:extLst>
          </p:cNvPr>
          <p:cNvCxnSpPr>
            <a:cxnSpLocks/>
            <a:stCxn id="72" idx="3"/>
            <a:endCxn id="53" idx="5"/>
          </p:cNvCxnSpPr>
          <p:nvPr/>
        </p:nvCxnSpPr>
        <p:spPr>
          <a:xfrm rot="16200000" flipH="1">
            <a:off x="5511727" y="5458133"/>
            <a:ext cx="417012" cy="163321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29C6E953-FEB2-4B37-B276-6BC476F82B27}"/>
              </a:ext>
            </a:extLst>
          </p:cNvPr>
          <p:cNvCxnSpPr>
            <a:cxnSpLocks/>
            <a:stCxn id="73" idx="4"/>
          </p:cNvCxnSpPr>
          <p:nvPr/>
        </p:nvCxnSpPr>
        <p:spPr>
          <a:xfrm rot="5400000">
            <a:off x="8455570" y="5466831"/>
            <a:ext cx="406272" cy="162656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8407C959-257A-4F8F-8CFF-6B92A296093C}"/>
              </a:ext>
            </a:extLst>
          </p:cNvPr>
          <p:cNvCxnSpPr>
            <a:cxnSpLocks/>
            <a:stCxn id="74" idx="2"/>
            <a:endCxn id="56" idx="1"/>
          </p:cNvCxnSpPr>
          <p:nvPr/>
        </p:nvCxnSpPr>
        <p:spPr>
          <a:xfrm rot="16200000" flipH="1">
            <a:off x="6333006" y="2863266"/>
            <a:ext cx="357804" cy="2099957"/>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CB932569-B046-42A2-9AB2-6B31FCB9DEED}"/>
              </a:ext>
            </a:extLst>
          </p:cNvPr>
          <p:cNvSpPr txBox="1"/>
          <p:nvPr/>
        </p:nvSpPr>
        <p:spPr>
          <a:xfrm>
            <a:off x="9816429" y="4189859"/>
            <a:ext cx="1421223" cy="276999"/>
          </a:xfrm>
          <a:prstGeom prst="rect">
            <a:avLst/>
          </a:prstGeom>
          <a:solidFill>
            <a:srgbClr val="CCEBC5"/>
          </a:solidFill>
          <a:ln w="12700">
            <a:solidFill>
              <a:schemeClr val="tx1"/>
            </a:solidFill>
          </a:ln>
        </p:spPr>
        <p:txBody>
          <a:bodyPr wrap="square" rtlCol="0">
            <a:spAutoFit/>
          </a:bodyPr>
          <a:lstStyle/>
          <a:p>
            <a:pPr algn="ctr"/>
            <a:r>
              <a:rPr lang="en-US" sz="1200" dirty="0"/>
              <a:t>5 mc MEA NFA</a:t>
            </a:r>
          </a:p>
        </p:txBody>
      </p:sp>
      <p:sp>
        <p:nvSpPr>
          <p:cNvPr id="90" name="TextBox 89">
            <a:extLst>
              <a:ext uri="{FF2B5EF4-FFF2-40B4-BE49-F238E27FC236}">
                <a16:creationId xmlns:a16="http://schemas.microsoft.com/office/drawing/2014/main" id="{85DEC602-D214-4768-AB86-A59736D83763}"/>
              </a:ext>
            </a:extLst>
          </p:cNvPr>
          <p:cNvSpPr txBox="1"/>
          <p:nvPr/>
        </p:nvSpPr>
        <p:spPr>
          <a:xfrm>
            <a:off x="159313" y="1083329"/>
            <a:ext cx="2214938" cy="461665"/>
          </a:xfrm>
          <a:prstGeom prst="rect">
            <a:avLst/>
          </a:prstGeom>
          <a:solidFill>
            <a:srgbClr val="CCEBC5"/>
          </a:solidFill>
          <a:ln w="12700">
            <a:solidFill>
              <a:schemeClr val="tx1"/>
            </a:solidFill>
          </a:ln>
        </p:spPr>
        <p:txBody>
          <a:bodyPr wrap="square" rtlCol="0">
            <a:spAutoFit/>
          </a:bodyPr>
          <a:lstStyle/>
          <a:p>
            <a:pPr algn="ctr"/>
            <a:r>
              <a:rPr lang="en-US" sz="1200" b="1" dirty="0"/>
              <a:t>Microelectrode array (MEA) network formation assay (NFA)</a:t>
            </a:r>
          </a:p>
        </p:txBody>
      </p:sp>
      <p:sp>
        <p:nvSpPr>
          <p:cNvPr id="96" name="TextBox 95">
            <a:extLst>
              <a:ext uri="{FF2B5EF4-FFF2-40B4-BE49-F238E27FC236}">
                <a16:creationId xmlns:a16="http://schemas.microsoft.com/office/drawing/2014/main" id="{F4A1101B-62B8-4736-BAA0-F68860E24EF8}"/>
              </a:ext>
            </a:extLst>
          </p:cNvPr>
          <p:cNvSpPr txBox="1"/>
          <p:nvPr/>
        </p:nvSpPr>
        <p:spPr>
          <a:xfrm>
            <a:off x="4388815" y="634557"/>
            <a:ext cx="855351" cy="276999"/>
          </a:xfrm>
          <a:prstGeom prst="rect">
            <a:avLst/>
          </a:prstGeom>
          <a:solidFill>
            <a:srgbClr val="CCEBC5"/>
          </a:solidFill>
          <a:ln w="12700">
            <a:solidFill>
              <a:schemeClr val="tx1"/>
            </a:solidFill>
          </a:ln>
        </p:spPr>
        <p:txBody>
          <a:bodyPr wrap="square" rtlCol="0">
            <a:spAutoFit/>
          </a:bodyPr>
          <a:lstStyle/>
          <a:p>
            <a:pPr algn="ctr"/>
            <a:r>
              <a:rPr lang="en-US" sz="1200" b="1" dirty="0"/>
              <a:t>MEA NFA</a:t>
            </a:r>
          </a:p>
        </p:txBody>
      </p:sp>
      <p:sp>
        <p:nvSpPr>
          <p:cNvPr id="97" name="TextBox 96">
            <a:extLst>
              <a:ext uri="{FF2B5EF4-FFF2-40B4-BE49-F238E27FC236}">
                <a16:creationId xmlns:a16="http://schemas.microsoft.com/office/drawing/2014/main" id="{0A6B76D2-D1C8-49D7-BD40-66F2B070ABBB}"/>
              </a:ext>
            </a:extLst>
          </p:cNvPr>
          <p:cNvSpPr txBox="1"/>
          <p:nvPr/>
        </p:nvSpPr>
        <p:spPr>
          <a:xfrm>
            <a:off x="159313" y="1685411"/>
            <a:ext cx="2214938" cy="461665"/>
          </a:xfrm>
          <a:prstGeom prst="rect">
            <a:avLst/>
          </a:prstGeom>
          <a:solidFill>
            <a:srgbClr val="CCDEEC"/>
          </a:solidFill>
          <a:ln w="12700">
            <a:solidFill>
              <a:schemeClr val="tx1"/>
            </a:solidFill>
          </a:ln>
        </p:spPr>
        <p:txBody>
          <a:bodyPr wrap="square" rtlCol="0">
            <a:spAutoFit/>
          </a:bodyPr>
          <a:lstStyle/>
          <a:p>
            <a:pPr algn="ctr"/>
            <a:r>
              <a:rPr lang="en-US" sz="1200" b="1" dirty="0"/>
              <a:t>High-content imaging (HCI) technology</a:t>
            </a:r>
          </a:p>
        </p:txBody>
      </p:sp>
    </p:spTree>
    <p:extLst>
      <p:ext uri="{BB962C8B-B14F-4D97-AF65-F5344CB8AC3E}">
        <p14:creationId xmlns:p14="http://schemas.microsoft.com/office/powerpoint/2010/main" val="1906610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1C63C4-6B25-4E7B-8B99-0365CBD94E07}"/>
              </a:ext>
            </a:extLst>
          </p:cNvPr>
          <p:cNvSpPr txBox="1"/>
          <p:nvPr/>
        </p:nvSpPr>
        <p:spPr>
          <a:xfrm>
            <a:off x="0" y="569"/>
            <a:ext cx="7155229" cy="369332"/>
          </a:xfrm>
          <a:prstGeom prst="rect">
            <a:avLst/>
          </a:prstGeom>
          <a:noFill/>
        </p:spPr>
        <p:txBody>
          <a:bodyPr wrap="none" rtlCol="0">
            <a:spAutoFit/>
          </a:bodyPr>
          <a:lstStyle/>
          <a:p>
            <a:r>
              <a:rPr lang="en-US" dirty="0"/>
              <a:t>Supplemental Figure 7. </a:t>
            </a:r>
            <a:r>
              <a:rPr lang="en-US" sz="1800" dirty="0"/>
              <a:t>AUC heatmap for PFAS screened in the HCI assays</a:t>
            </a:r>
            <a:endParaRPr lang="en-US" dirty="0"/>
          </a:p>
        </p:txBody>
      </p:sp>
      <p:sp>
        <p:nvSpPr>
          <p:cNvPr id="5" name="Rectangle 4">
            <a:extLst>
              <a:ext uri="{FF2B5EF4-FFF2-40B4-BE49-F238E27FC236}">
                <a16:creationId xmlns:a16="http://schemas.microsoft.com/office/drawing/2014/main" id="{55282E59-5EBC-4336-8124-A7835EF45804}"/>
              </a:ext>
            </a:extLst>
          </p:cNvPr>
          <p:cNvSpPr/>
          <p:nvPr/>
        </p:nvSpPr>
        <p:spPr>
          <a:xfrm>
            <a:off x="5930537" y="6439989"/>
            <a:ext cx="365760" cy="1698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hart&#10;&#10;Description automatically generated">
            <a:extLst>
              <a:ext uri="{FF2B5EF4-FFF2-40B4-BE49-F238E27FC236}">
                <a16:creationId xmlns:a16="http://schemas.microsoft.com/office/drawing/2014/main" id="{FD407168-2A93-4163-A883-D8321E89C9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9529" y="1082754"/>
            <a:ext cx="8662016" cy="5774677"/>
          </a:xfrm>
          <a:prstGeom prst="rect">
            <a:avLst/>
          </a:prstGeom>
        </p:spPr>
      </p:pic>
      <p:pic>
        <p:nvPicPr>
          <p:cNvPr id="6" name="Picture 5" descr="Chart&#10;&#10;Description automatically generated">
            <a:extLst>
              <a:ext uri="{FF2B5EF4-FFF2-40B4-BE49-F238E27FC236}">
                <a16:creationId xmlns:a16="http://schemas.microsoft.com/office/drawing/2014/main" id="{487C6FD7-6372-42E5-B97C-213E3B13903A}"/>
              </a:ext>
            </a:extLst>
          </p:cNvPr>
          <p:cNvPicPr>
            <a:picLocks noChangeAspect="1"/>
          </p:cNvPicPr>
          <p:nvPr/>
        </p:nvPicPr>
        <p:blipFill rotWithShape="1">
          <a:blip r:embed="rId2">
            <a:extLst>
              <a:ext uri="{28A0092B-C50C-407E-A947-70E740481C1C}">
                <a14:useLocalDpi xmlns:a14="http://schemas.microsoft.com/office/drawing/2010/main" val="0"/>
              </a:ext>
            </a:extLst>
          </a:blip>
          <a:srcRect l="76852" b="89565"/>
          <a:stretch/>
        </p:blipFill>
        <p:spPr>
          <a:xfrm>
            <a:off x="8310287" y="562801"/>
            <a:ext cx="3460050" cy="1039906"/>
          </a:xfrm>
          <a:prstGeom prst="rect">
            <a:avLst/>
          </a:prstGeom>
        </p:spPr>
      </p:pic>
      <p:grpSp>
        <p:nvGrpSpPr>
          <p:cNvPr id="11" name="Group 10">
            <a:extLst>
              <a:ext uri="{FF2B5EF4-FFF2-40B4-BE49-F238E27FC236}">
                <a16:creationId xmlns:a16="http://schemas.microsoft.com/office/drawing/2014/main" id="{6960EDB6-D830-454A-8396-9DC74731C66F}"/>
              </a:ext>
            </a:extLst>
          </p:cNvPr>
          <p:cNvGrpSpPr/>
          <p:nvPr/>
        </p:nvGrpSpPr>
        <p:grpSpPr>
          <a:xfrm>
            <a:off x="8488741" y="1354750"/>
            <a:ext cx="1390924" cy="864156"/>
            <a:chOff x="8488741" y="1398617"/>
            <a:chExt cx="1390924" cy="864156"/>
          </a:xfrm>
        </p:grpSpPr>
        <p:pic>
          <p:nvPicPr>
            <p:cNvPr id="7" name="Picture 6" descr="Chart&#10;&#10;Description automatically generated">
              <a:extLst>
                <a:ext uri="{FF2B5EF4-FFF2-40B4-BE49-F238E27FC236}">
                  <a16:creationId xmlns:a16="http://schemas.microsoft.com/office/drawing/2014/main" id="{9DFF45BE-F049-4C4F-BC29-82971984ECA5}"/>
                </a:ext>
              </a:extLst>
            </p:cNvPr>
            <p:cNvPicPr>
              <a:picLocks noChangeAspect="1"/>
            </p:cNvPicPr>
            <p:nvPr/>
          </p:nvPicPr>
          <p:blipFill rotWithShape="1">
            <a:blip r:embed="rId2">
              <a:extLst>
                <a:ext uri="{28A0092B-C50C-407E-A947-70E740481C1C}">
                  <a14:useLocalDpi xmlns:a14="http://schemas.microsoft.com/office/drawing/2010/main" val="0"/>
                </a:ext>
              </a:extLst>
            </a:blip>
            <a:srcRect l="80552" t="10279" r="11786" b="84827"/>
            <a:stretch/>
          </p:blipFill>
          <p:spPr>
            <a:xfrm>
              <a:off x="8492551" y="1398617"/>
              <a:ext cx="1287780" cy="548293"/>
            </a:xfrm>
            <a:prstGeom prst="rect">
              <a:avLst/>
            </a:prstGeom>
          </p:spPr>
        </p:pic>
        <p:pic>
          <p:nvPicPr>
            <p:cNvPr id="8" name="Picture 7" descr="Chart&#10;&#10;Description automatically generated">
              <a:extLst>
                <a:ext uri="{FF2B5EF4-FFF2-40B4-BE49-F238E27FC236}">
                  <a16:creationId xmlns:a16="http://schemas.microsoft.com/office/drawing/2014/main" id="{5FC5B236-369C-490F-9B5C-19F1BADA7905}"/>
                </a:ext>
              </a:extLst>
            </p:cNvPr>
            <p:cNvPicPr>
              <a:picLocks noChangeAspect="1"/>
            </p:cNvPicPr>
            <p:nvPr/>
          </p:nvPicPr>
          <p:blipFill rotWithShape="1">
            <a:blip r:embed="rId2">
              <a:extLst>
                <a:ext uri="{28A0092B-C50C-407E-A947-70E740481C1C}">
                  <a14:useLocalDpi xmlns:a14="http://schemas.microsoft.com/office/drawing/2010/main" val="0"/>
                </a:ext>
              </a:extLst>
            </a:blip>
            <a:srcRect l="80532" t="16763" r="11191" b="80835"/>
            <a:stretch/>
          </p:blipFill>
          <p:spPr>
            <a:xfrm>
              <a:off x="8488741" y="1943100"/>
              <a:ext cx="1390924" cy="269048"/>
            </a:xfrm>
            <a:prstGeom prst="rect">
              <a:avLst/>
            </a:prstGeom>
          </p:spPr>
        </p:pic>
        <p:pic>
          <p:nvPicPr>
            <p:cNvPr id="9" name="Picture 8" descr="Chart&#10;&#10;Description automatically generated">
              <a:extLst>
                <a:ext uri="{FF2B5EF4-FFF2-40B4-BE49-F238E27FC236}">
                  <a16:creationId xmlns:a16="http://schemas.microsoft.com/office/drawing/2014/main" id="{E20693A5-972E-4523-BE3A-166991A78CDC}"/>
                </a:ext>
              </a:extLst>
            </p:cNvPr>
            <p:cNvPicPr>
              <a:picLocks noChangeAspect="1"/>
            </p:cNvPicPr>
            <p:nvPr/>
          </p:nvPicPr>
          <p:blipFill rotWithShape="1">
            <a:blip r:embed="rId2">
              <a:extLst>
                <a:ext uri="{28A0092B-C50C-407E-A947-70E740481C1C}">
                  <a14:useLocalDpi xmlns:a14="http://schemas.microsoft.com/office/drawing/2010/main" val="0"/>
                </a:ext>
              </a:extLst>
            </a:blip>
            <a:srcRect l="81084" t="15152" r="12953" b="83440"/>
            <a:stretch/>
          </p:blipFill>
          <p:spPr>
            <a:xfrm>
              <a:off x="8578990" y="2105101"/>
              <a:ext cx="1002030" cy="157672"/>
            </a:xfrm>
            <a:prstGeom prst="rect">
              <a:avLst/>
            </a:prstGeom>
          </p:spPr>
        </p:pic>
      </p:grpSp>
      <p:sp>
        <p:nvSpPr>
          <p:cNvPr id="12" name="TextBox 11">
            <a:extLst>
              <a:ext uri="{FF2B5EF4-FFF2-40B4-BE49-F238E27FC236}">
                <a16:creationId xmlns:a16="http://schemas.microsoft.com/office/drawing/2014/main" id="{C968EE72-87CE-4CD0-B65A-4D730F121FB1}"/>
              </a:ext>
            </a:extLst>
          </p:cNvPr>
          <p:cNvSpPr txBox="1"/>
          <p:nvPr/>
        </p:nvSpPr>
        <p:spPr>
          <a:xfrm>
            <a:off x="2205318" y="898088"/>
            <a:ext cx="585032" cy="369332"/>
          </a:xfrm>
          <a:prstGeom prst="rect">
            <a:avLst/>
          </a:prstGeom>
          <a:solidFill>
            <a:schemeClr val="bg1"/>
          </a:solidFill>
        </p:spPr>
        <p:txBody>
          <a:bodyPr wrap="none" rtlCol="0">
            <a:spAutoFit/>
          </a:bodyPr>
          <a:lstStyle/>
          <a:p>
            <a:r>
              <a:rPr lang="en-US" dirty="0"/>
              <a:t>AUC</a:t>
            </a:r>
          </a:p>
        </p:txBody>
      </p:sp>
    </p:spTree>
    <p:extLst>
      <p:ext uri="{BB962C8B-B14F-4D97-AF65-F5344CB8AC3E}">
        <p14:creationId xmlns:p14="http://schemas.microsoft.com/office/powerpoint/2010/main" val="3481820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1C63C4-6B25-4E7B-8B99-0365CBD94E07}"/>
              </a:ext>
            </a:extLst>
          </p:cNvPr>
          <p:cNvSpPr txBox="1"/>
          <p:nvPr/>
        </p:nvSpPr>
        <p:spPr>
          <a:xfrm>
            <a:off x="1" y="0"/>
            <a:ext cx="11976100" cy="369332"/>
          </a:xfrm>
          <a:prstGeom prst="rect">
            <a:avLst/>
          </a:prstGeom>
          <a:noFill/>
        </p:spPr>
        <p:txBody>
          <a:bodyPr wrap="square" rtlCol="0">
            <a:spAutoFit/>
          </a:bodyPr>
          <a:lstStyle/>
          <a:p>
            <a:r>
              <a:rPr lang="en-US" dirty="0"/>
              <a:t>Supplemental Figure 8. Concentration response curves for PFAS active in the HCI assays</a:t>
            </a:r>
          </a:p>
        </p:txBody>
      </p:sp>
      <p:sp>
        <p:nvSpPr>
          <p:cNvPr id="5" name="Rectangle 4">
            <a:extLst>
              <a:ext uri="{FF2B5EF4-FFF2-40B4-BE49-F238E27FC236}">
                <a16:creationId xmlns:a16="http://schemas.microsoft.com/office/drawing/2014/main" id="{55282E59-5EBC-4336-8124-A7835EF45804}"/>
              </a:ext>
            </a:extLst>
          </p:cNvPr>
          <p:cNvSpPr/>
          <p:nvPr/>
        </p:nvSpPr>
        <p:spPr>
          <a:xfrm>
            <a:off x="5930537" y="6439989"/>
            <a:ext cx="365760" cy="1698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ABF3774-8659-4B86-8105-C370E1DDE928}"/>
              </a:ext>
            </a:extLst>
          </p:cNvPr>
          <p:cNvPicPr>
            <a:picLocks noChangeAspect="1"/>
          </p:cNvPicPr>
          <p:nvPr/>
        </p:nvPicPr>
        <p:blipFill>
          <a:blip r:embed="rId2"/>
          <a:stretch>
            <a:fillRect/>
          </a:stretch>
        </p:blipFill>
        <p:spPr>
          <a:xfrm>
            <a:off x="160783" y="536941"/>
            <a:ext cx="5870785" cy="3108960"/>
          </a:xfrm>
          <a:prstGeom prst="rect">
            <a:avLst/>
          </a:prstGeom>
        </p:spPr>
      </p:pic>
      <p:pic>
        <p:nvPicPr>
          <p:cNvPr id="9" name="Picture 8">
            <a:extLst>
              <a:ext uri="{FF2B5EF4-FFF2-40B4-BE49-F238E27FC236}">
                <a16:creationId xmlns:a16="http://schemas.microsoft.com/office/drawing/2014/main" id="{93D69AE7-873F-4F5F-81CD-AD410BC9178E}"/>
              </a:ext>
            </a:extLst>
          </p:cNvPr>
          <p:cNvPicPr>
            <a:picLocks noChangeAspect="1"/>
          </p:cNvPicPr>
          <p:nvPr/>
        </p:nvPicPr>
        <p:blipFill>
          <a:blip r:embed="rId3"/>
          <a:stretch>
            <a:fillRect/>
          </a:stretch>
        </p:blipFill>
        <p:spPr>
          <a:xfrm>
            <a:off x="6296297" y="719821"/>
            <a:ext cx="5874599" cy="3108960"/>
          </a:xfrm>
          <a:prstGeom prst="rect">
            <a:avLst/>
          </a:prstGeom>
        </p:spPr>
      </p:pic>
      <p:pic>
        <p:nvPicPr>
          <p:cNvPr id="12" name="Picture 11">
            <a:extLst>
              <a:ext uri="{FF2B5EF4-FFF2-40B4-BE49-F238E27FC236}">
                <a16:creationId xmlns:a16="http://schemas.microsoft.com/office/drawing/2014/main" id="{C66AD9DA-E905-46D5-9A82-DE4D32B6DC4B}"/>
              </a:ext>
            </a:extLst>
          </p:cNvPr>
          <p:cNvPicPr>
            <a:picLocks noChangeAspect="1"/>
          </p:cNvPicPr>
          <p:nvPr/>
        </p:nvPicPr>
        <p:blipFill>
          <a:blip r:embed="rId4"/>
          <a:stretch>
            <a:fillRect/>
          </a:stretch>
        </p:blipFill>
        <p:spPr>
          <a:xfrm>
            <a:off x="275463" y="3749040"/>
            <a:ext cx="5888469" cy="3108960"/>
          </a:xfrm>
          <a:prstGeom prst="rect">
            <a:avLst/>
          </a:prstGeom>
        </p:spPr>
      </p:pic>
      <p:pic>
        <p:nvPicPr>
          <p:cNvPr id="14" name="Picture 13">
            <a:extLst>
              <a:ext uri="{FF2B5EF4-FFF2-40B4-BE49-F238E27FC236}">
                <a16:creationId xmlns:a16="http://schemas.microsoft.com/office/drawing/2014/main" id="{D63DFBC9-BCF6-41CA-9880-3D00DF3DA923}"/>
              </a:ext>
            </a:extLst>
          </p:cNvPr>
          <p:cNvPicPr>
            <a:picLocks noChangeAspect="1"/>
          </p:cNvPicPr>
          <p:nvPr/>
        </p:nvPicPr>
        <p:blipFill>
          <a:blip r:embed="rId5"/>
          <a:stretch>
            <a:fillRect/>
          </a:stretch>
        </p:blipFill>
        <p:spPr>
          <a:xfrm>
            <a:off x="6259706" y="3828781"/>
            <a:ext cx="5911190" cy="3108960"/>
          </a:xfrm>
          <a:prstGeom prst="rect">
            <a:avLst/>
          </a:prstGeom>
        </p:spPr>
      </p:pic>
    </p:spTree>
    <p:extLst>
      <p:ext uri="{BB962C8B-B14F-4D97-AF65-F5344CB8AC3E}">
        <p14:creationId xmlns:p14="http://schemas.microsoft.com/office/powerpoint/2010/main" val="1578023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1C63C4-6B25-4E7B-8B99-0365CBD94E07}"/>
              </a:ext>
            </a:extLst>
          </p:cNvPr>
          <p:cNvSpPr txBox="1"/>
          <p:nvPr/>
        </p:nvSpPr>
        <p:spPr>
          <a:xfrm>
            <a:off x="1" y="0"/>
            <a:ext cx="11976100" cy="369332"/>
          </a:xfrm>
          <a:prstGeom prst="rect">
            <a:avLst/>
          </a:prstGeom>
          <a:noFill/>
        </p:spPr>
        <p:txBody>
          <a:bodyPr wrap="square" rtlCol="0">
            <a:spAutoFit/>
          </a:bodyPr>
          <a:lstStyle/>
          <a:p>
            <a:r>
              <a:rPr lang="en-US" dirty="0"/>
              <a:t>Supplemental Figure 8. Concentration response curves for PFAS active in the HCI assays</a:t>
            </a:r>
          </a:p>
        </p:txBody>
      </p:sp>
      <p:sp>
        <p:nvSpPr>
          <p:cNvPr id="5" name="Rectangle 4">
            <a:extLst>
              <a:ext uri="{FF2B5EF4-FFF2-40B4-BE49-F238E27FC236}">
                <a16:creationId xmlns:a16="http://schemas.microsoft.com/office/drawing/2014/main" id="{55282E59-5EBC-4336-8124-A7835EF45804}"/>
              </a:ext>
            </a:extLst>
          </p:cNvPr>
          <p:cNvSpPr/>
          <p:nvPr/>
        </p:nvSpPr>
        <p:spPr>
          <a:xfrm>
            <a:off x="5930537" y="6439989"/>
            <a:ext cx="365760" cy="1698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A25EB6D-7704-4085-B44C-FB08AF1C1E34}"/>
              </a:ext>
            </a:extLst>
          </p:cNvPr>
          <p:cNvPicPr>
            <a:picLocks noChangeAspect="1"/>
          </p:cNvPicPr>
          <p:nvPr/>
        </p:nvPicPr>
        <p:blipFill>
          <a:blip r:embed="rId2"/>
          <a:stretch>
            <a:fillRect/>
          </a:stretch>
        </p:blipFill>
        <p:spPr>
          <a:xfrm>
            <a:off x="209441" y="589006"/>
            <a:ext cx="5778610" cy="3108960"/>
          </a:xfrm>
          <a:prstGeom prst="rect">
            <a:avLst/>
          </a:prstGeom>
        </p:spPr>
      </p:pic>
      <p:pic>
        <p:nvPicPr>
          <p:cNvPr id="8" name="Picture 7">
            <a:extLst>
              <a:ext uri="{FF2B5EF4-FFF2-40B4-BE49-F238E27FC236}">
                <a16:creationId xmlns:a16="http://schemas.microsoft.com/office/drawing/2014/main" id="{95C1E006-04B4-4475-912A-452F880764CF}"/>
              </a:ext>
            </a:extLst>
          </p:cNvPr>
          <p:cNvPicPr>
            <a:picLocks noChangeAspect="1"/>
          </p:cNvPicPr>
          <p:nvPr/>
        </p:nvPicPr>
        <p:blipFill>
          <a:blip r:embed="rId3"/>
          <a:stretch>
            <a:fillRect/>
          </a:stretch>
        </p:blipFill>
        <p:spPr>
          <a:xfrm>
            <a:off x="6238998" y="640080"/>
            <a:ext cx="5814208" cy="3108960"/>
          </a:xfrm>
          <a:prstGeom prst="rect">
            <a:avLst/>
          </a:prstGeom>
        </p:spPr>
      </p:pic>
      <p:pic>
        <p:nvPicPr>
          <p:cNvPr id="11" name="Picture 10">
            <a:extLst>
              <a:ext uri="{FF2B5EF4-FFF2-40B4-BE49-F238E27FC236}">
                <a16:creationId xmlns:a16="http://schemas.microsoft.com/office/drawing/2014/main" id="{C46ED13C-90AD-432F-A522-3D7FBD755475}"/>
              </a:ext>
            </a:extLst>
          </p:cNvPr>
          <p:cNvPicPr>
            <a:picLocks noChangeAspect="1"/>
          </p:cNvPicPr>
          <p:nvPr/>
        </p:nvPicPr>
        <p:blipFill>
          <a:blip r:embed="rId4"/>
          <a:stretch>
            <a:fillRect/>
          </a:stretch>
        </p:blipFill>
        <p:spPr>
          <a:xfrm>
            <a:off x="294641" y="3749040"/>
            <a:ext cx="5909310" cy="3108960"/>
          </a:xfrm>
          <a:prstGeom prst="rect">
            <a:avLst/>
          </a:prstGeom>
        </p:spPr>
      </p:pic>
      <p:pic>
        <p:nvPicPr>
          <p:cNvPr id="15" name="Picture 14">
            <a:extLst>
              <a:ext uri="{FF2B5EF4-FFF2-40B4-BE49-F238E27FC236}">
                <a16:creationId xmlns:a16="http://schemas.microsoft.com/office/drawing/2014/main" id="{358FD187-109A-4037-A336-9E50FF25941C}"/>
              </a:ext>
            </a:extLst>
          </p:cNvPr>
          <p:cNvPicPr>
            <a:picLocks noChangeAspect="1"/>
          </p:cNvPicPr>
          <p:nvPr/>
        </p:nvPicPr>
        <p:blipFill>
          <a:blip r:embed="rId5"/>
          <a:stretch>
            <a:fillRect/>
          </a:stretch>
        </p:blipFill>
        <p:spPr>
          <a:xfrm>
            <a:off x="6331344" y="3749040"/>
            <a:ext cx="5860656" cy="3108960"/>
          </a:xfrm>
          <a:prstGeom prst="rect">
            <a:avLst/>
          </a:prstGeom>
        </p:spPr>
      </p:pic>
    </p:spTree>
    <p:extLst>
      <p:ext uri="{BB962C8B-B14F-4D97-AF65-F5344CB8AC3E}">
        <p14:creationId xmlns:p14="http://schemas.microsoft.com/office/powerpoint/2010/main" val="2740765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1C63C4-6B25-4E7B-8B99-0365CBD94E07}"/>
              </a:ext>
            </a:extLst>
          </p:cNvPr>
          <p:cNvSpPr txBox="1"/>
          <p:nvPr/>
        </p:nvSpPr>
        <p:spPr>
          <a:xfrm>
            <a:off x="1" y="0"/>
            <a:ext cx="11976100" cy="369332"/>
          </a:xfrm>
          <a:prstGeom prst="rect">
            <a:avLst/>
          </a:prstGeom>
          <a:noFill/>
        </p:spPr>
        <p:txBody>
          <a:bodyPr wrap="square" rtlCol="0">
            <a:spAutoFit/>
          </a:bodyPr>
          <a:lstStyle/>
          <a:p>
            <a:r>
              <a:rPr lang="en-US" dirty="0"/>
              <a:t>Supplemental Figure 8. Concentration response curves for PFAS active in the HCI assays</a:t>
            </a:r>
          </a:p>
        </p:txBody>
      </p:sp>
      <p:sp>
        <p:nvSpPr>
          <p:cNvPr id="5" name="Rectangle 4">
            <a:extLst>
              <a:ext uri="{FF2B5EF4-FFF2-40B4-BE49-F238E27FC236}">
                <a16:creationId xmlns:a16="http://schemas.microsoft.com/office/drawing/2014/main" id="{55282E59-5EBC-4336-8124-A7835EF45804}"/>
              </a:ext>
            </a:extLst>
          </p:cNvPr>
          <p:cNvSpPr/>
          <p:nvPr/>
        </p:nvSpPr>
        <p:spPr>
          <a:xfrm>
            <a:off x="5930537" y="6439989"/>
            <a:ext cx="365760" cy="1698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35A949E-21CF-4684-A131-7E0297B65C0D}"/>
              </a:ext>
            </a:extLst>
          </p:cNvPr>
          <p:cNvPicPr>
            <a:picLocks noChangeAspect="1"/>
          </p:cNvPicPr>
          <p:nvPr/>
        </p:nvPicPr>
        <p:blipFill>
          <a:blip r:embed="rId2"/>
          <a:stretch>
            <a:fillRect/>
          </a:stretch>
        </p:blipFill>
        <p:spPr>
          <a:xfrm>
            <a:off x="184410" y="448035"/>
            <a:ext cx="5803641" cy="3108960"/>
          </a:xfrm>
          <a:prstGeom prst="rect">
            <a:avLst/>
          </a:prstGeom>
        </p:spPr>
      </p:pic>
      <p:pic>
        <p:nvPicPr>
          <p:cNvPr id="9" name="Picture 8">
            <a:extLst>
              <a:ext uri="{FF2B5EF4-FFF2-40B4-BE49-F238E27FC236}">
                <a16:creationId xmlns:a16="http://schemas.microsoft.com/office/drawing/2014/main" id="{199D0872-B141-4CD1-A781-EA68EFF8206B}"/>
              </a:ext>
            </a:extLst>
          </p:cNvPr>
          <p:cNvPicPr>
            <a:picLocks noChangeAspect="1"/>
          </p:cNvPicPr>
          <p:nvPr/>
        </p:nvPicPr>
        <p:blipFill>
          <a:blip r:embed="rId3"/>
          <a:stretch>
            <a:fillRect/>
          </a:stretch>
        </p:blipFill>
        <p:spPr>
          <a:xfrm>
            <a:off x="6113417" y="577581"/>
            <a:ext cx="5958523" cy="3108960"/>
          </a:xfrm>
          <a:prstGeom prst="rect">
            <a:avLst/>
          </a:prstGeom>
        </p:spPr>
      </p:pic>
      <p:pic>
        <p:nvPicPr>
          <p:cNvPr id="12" name="Picture 11">
            <a:extLst>
              <a:ext uri="{FF2B5EF4-FFF2-40B4-BE49-F238E27FC236}">
                <a16:creationId xmlns:a16="http://schemas.microsoft.com/office/drawing/2014/main" id="{ECEF592D-36A4-4895-93E4-BC398E6AA186}"/>
              </a:ext>
            </a:extLst>
          </p:cNvPr>
          <p:cNvPicPr>
            <a:picLocks noChangeAspect="1"/>
          </p:cNvPicPr>
          <p:nvPr/>
        </p:nvPicPr>
        <p:blipFill>
          <a:blip r:embed="rId4"/>
          <a:stretch>
            <a:fillRect/>
          </a:stretch>
        </p:blipFill>
        <p:spPr>
          <a:xfrm>
            <a:off x="185057" y="3635698"/>
            <a:ext cx="5928360" cy="3108960"/>
          </a:xfrm>
          <a:prstGeom prst="rect">
            <a:avLst/>
          </a:prstGeom>
        </p:spPr>
      </p:pic>
      <p:pic>
        <p:nvPicPr>
          <p:cNvPr id="14" name="Picture 13">
            <a:extLst>
              <a:ext uri="{FF2B5EF4-FFF2-40B4-BE49-F238E27FC236}">
                <a16:creationId xmlns:a16="http://schemas.microsoft.com/office/drawing/2014/main" id="{ECF8E224-3925-472B-BC05-7D74C9091F5A}"/>
              </a:ext>
            </a:extLst>
          </p:cNvPr>
          <p:cNvPicPr>
            <a:picLocks noChangeAspect="1"/>
          </p:cNvPicPr>
          <p:nvPr/>
        </p:nvPicPr>
        <p:blipFill>
          <a:blip r:embed="rId5"/>
          <a:stretch>
            <a:fillRect/>
          </a:stretch>
        </p:blipFill>
        <p:spPr>
          <a:xfrm>
            <a:off x="6158894" y="3749040"/>
            <a:ext cx="5913046" cy="3108960"/>
          </a:xfrm>
          <a:prstGeom prst="rect">
            <a:avLst/>
          </a:prstGeom>
        </p:spPr>
      </p:pic>
    </p:spTree>
    <p:extLst>
      <p:ext uri="{BB962C8B-B14F-4D97-AF65-F5344CB8AC3E}">
        <p14:creationId xmlns:p14="http://schemas.microsoft.com/office/powerpoint/2010/main" val="2471970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1C63C4-6B25-4E7B-8B99-0365CBD94E07}"/>
              </a:ext>
            </a:extLst>
          </p:cNvPr>
          <p:cNvSpPr txBox="1"/>
          <p:nvPr/>
        </p:nvSpPr>
        <p:spPr>
          <a:xfrm>
            <a:off x="1" y="0"/>
            <a:ext cx="11976100" cy="369332"/>
          </a:xfrm>
          <a:prstGeom prst="rect">
            <a:avLst/>
          </a:prstGeom>
          <a:noFill/>
        </p:spPr>
        <p:txBody>
          <a:bodyPr wrap="square" rtlCol="0">
            <a:spAutoFit/>
          </a:bodyPr>
          <a:lstStyle/>
          <a:p>
            <a:r>
              <a:rPr lang="en-US" dirty="0"/>
              <a:t>Supplemental Figure 8. Concentration response curves for PFAS active in the HCI assays</a:t>
            </a:r>
          </a:p>
        </p:txBody>
      </p:sp>
      <p:sp>
        <p:nvSpPr>
          <p:cNvPr id="5" name="Rectangle 4">
            <a:extLst>
              <a:ext uri="{FF2B5EF4-FFF2-40B4-BE49-F238E27FC236}">
                <a16:creationId xmlns:a16="http://schemas.microsoft.com/office/drawing/2014/main" id="{55282E59-5EBC-4336-8124-A7835EF45804}"/>
              </a:ext>
            </a:extLst>
          </p:cNvPr>
          <p:cNvSpPr/>
          <p:nvPr/>
        </p:nvSpPr>
        <p:spPr>
          <a:xfrm>
            <a:off x="5930537" y="6439989"/>
            <a:ext cx="365760" cy="1698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8C1C61A-5E85-4709-B9F6-DE2EE40C90A1}"/>
              </a:ext>
            </a:extLst>
          </p:cNvPr>
          <p:cNvPicPr>
            <a:picLocks noChangeAspect="1"/>
          </p:cNvPicPr>
          <p:nvPr/>
        </p:nvPicPr>
        <p:blipFill>
          <a:blip r:embed="rId2"/>
          <a:stretch>
            <a:fillRect/>
          </a:stretch>
        </p:blipFill>
        <p:spPr>
          <a:xfrm>
            <a:off x="166297" y="533128"/>
            <a:ext cx="5821754" cy="3108960"/>
          </a:xfrm>
          <a:prstGeom prst="rect">
            <a:avLst/>
          </a:prstGeom>
        </p:spPr>
      </p:pic>
    </p:spTree>
    <p:extLst>
      <p:ext uri="{BB962C8B-B14F-4D97-AF65-F5344CB8AC3E}">
        <p14:creationId xmlns:p14="http://schemas.microsoft.com/office/powerpoint/2010/main" val="2522178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1C63C4-6B25-4E7B-8B99-0365CBD94E07}"/>
              </a:ext>
            </a:extLst>
          </p:cNvPr>
          <p:cNvSpPr txBox="1"/>
          <p:nvPr/>
        </p:nvSpPr>
        <p:spPr>
          <a:xfrm>
            <a:off x="330257" y="187866"/>
            <a:ext cx="11102622" cy="369332"/>
          </a:xfrm>
          <a:prstGeom prst="rect">
            <a:avLst/>
          </a:prstGeom>
          <a:noFill/>
        </p:spPr>
        <p:txBody>
          <a:bodyPr wrap="square" rtlCol="0">
            <a:spAutoFit/>
          </a:bodyPr>
          <a:lstStyle/>
          <a:p>
            <a:r>
              <a:rPr lang="en-US" dirty="0"/>
              <a:t>Supplemental Figure 9. Chemical properties and AC50 values for active PFAS in the DNT NAM mc screening</a:t>
            </a:r>
          </a:p>
        </p:txBody>
      </p:sp>
      <p:sp>
        <p:nvSpPr>
          <p:cNvPr id="8" name="Rectangle 7">
            <a:extLst>
              <a:ext uri="{FF2B5EF4-FFF2-40B4-BE49-F238E27FC236}">
                <a16:creationId xmlns:a16="http://schemas.microsoft.com/office/drawing/2014/main" id="{B88E68A8-99E8-4494-82E1-DEE4ED66B821}"/>
              </a:ext>
            </a:extLst>
          </p:cNvPr>
          <p:cNvSpPr/>
          <p:nvPr/>
        </p:nvSpPr>
        <p:spPr>
          <a:xfrm>
            <a:off x="330258" y="1291735"/>
            <a:ext cx="306977" cy="163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FE689B3-95A9-4694-ACA8-D0E3E2734CD8}"/>
              </a:ext>
            </a:extLst>
          </p:cNvPr>
          <p:cNvSpPr/>
          <p:nvPr/>
        </p:nvSpPr>
        <p:spPr>
          <a:xfrm>
            <a:off x="330257" y="3981837"/>
            <a:ext cx="306977" cy="163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hart, scatter chart&#10;&#10;Description automatically generated">
            <a:extLst>
              <a:ext uri="{FF2B5EF4-FFF2-40B4-BE49-F238E27FC236}">
                <a16:creationId xmlns:a16="http://schemas.microsoft.com/office/drawing/2014/main" id="{CD1F176A-9A66-4A98-A2D1-6DE8A5BC3B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234" y="783184"/>
            <a:ext cx="9057182" cy="5763661"/>
          </a:xfrm>
          <a:prstGeom prst="rect">
            <a:avLst/>
          </a:prstGeom>
        </p:spPr>
      </p:pic>
    </p:spTree>
    <p:extLst>
      <p:ext uri="{BB962C8B-B14F-4D97-AF65-F5344CB8AC3E}">
        <p14:creationId xmlns:p14="http://schemas.microsoft.com/office/powerpoint/2010/main" val="526232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8284F59-3287-4C28-BF8A-0D0762B828D5}"/>
              </a:ext>
            </a:extLst>
          </p:cNvPr>
          <p:cNvSpPr txBox="1"/>
          <p:nvPr/>
        </p:nvSpPr>
        <p:spPr>
          <a:xfrm>
            <a:off x="0" y="108389"/>
            <a:ext cx="11429667" cy="584775"/>
          </a:xfrm>
          <a:prstGeom prst="rect">
            <a:avLst/>
          </a:prstGeom>
          <a:noFill/>
        </p:spPr>
        <p:txBody>
          <a:bodyPr wrap="none" rtlCol="0">
            <a:spAutoFit/>
          </a:bodyPr>
          <a:lstStyle/>
          <a:p>
            <a:r>
              <a:rPr lang="en-US" dirty="0"/>
              <a:t>Supplemental Figure 10. Cumulative density distribution of DNT NAM potency (AUC): PFAS versus non-PFAS chemicals</a:t>
            </a:r>
          </a:p>
          <a:p>
            <a:endParaRPr lang="en-US" sz="1400" b="1" dirty="0"/>
          </a:p>
        </p:txBody>
      </p:sp>
      <p:pic>
        <p:nvPicPr>
          <p:cNvPr id="8" name="Picture 7" descr="Chart, histogram&#10;&#10;Description automatically generated">
            <a:extLst>
              <a:ext uri="{FF2B5EF4-FFF2-40B4-BE49-F238E27FC236}">
                <a16:creationId xmlns:a16="http://schemas.microsoft.com/office/drawing/2014/main" id="{997B63B8-1ACE-4BAE-916D-F460D36A0C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3867" y="807182"/>
            <a:ext cx="4000500" cy="3200400"/>
          </a:xfrm>
          <a:prstGeom prst="rect">
            <a:avLst/>
          </a:prstGeom>
        </p:spPr>
      </p:pic>
      <p:pic>
        <p:nvPicPr>
          <p:cNvPr id="10" name="Picture 9" descr="Chart, line chart&#10;&#10;Description automatically generated">
            <a:extLst>
              <a:ext uri="{FF2B5EF4-FFF2-40B4-BE49-F238E27FC236}">
                <a16:creationId xmlns:a16="http://schemas.microsoft.com/office/drawing/2014/main" id="{F468DB80-F258-40FB-8677-4B198FAAE7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575" y="619732"/>
            <a:ext cx="6007609" cy="3337560"/>
          </a:xfrm>
          <a:prstGeom prst="rect">
            <a:avLst/>
          </a:prstGeom>
        </p:spPr>
      </p:pic>
    </p:spTree>
    <p:extLst>
      <p:ext uri="{BB962C8B-B14F-4D97-AF65-F5344CB8AC3E}">
        <p14:creationId xmlns:p14="http://schemas.microsoft.com/office/powerpoint/2010/main" val="13777057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2002986D-8627-4F15-BF30-8D12214D40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6634" y="554636"/>
            <a:ext cx="3698298" cy="2958638"/>
          </a:xfrm>
          <a:prstGeom prst="rect">
            <a:avLst/>
          </a:prstGeom>
        </p:spPr>
      </p:pic>
      <p:sp>
        <p:nvSpPr>
          <p:cNvPr id="6" name="TextBox 5">
            <a:extLst>
              <a:ext uri="{FF2B5EF4-FFF2-40B4-BE49-F238E27FC236}">
                <a16:creationId xmlns:a16="http://schemas.microsoft.com/office/drawing/2014/main" id="{68284F59-3287-4C28-BF8A-0D0762B828D5}"/>
              </a:ext>
            </a:extLst>
          </p:cNvPr>
          <p:cNvSpPr txBox="1"/>
          <p:nvPr/>
        </p:nvSpPr>
        <p:spPr>
          <a:xfrm>
            <a:off x="0" y="17632"/>
            <a:ext cx="2436373" cy="369332"/>
          </a:xfrm>
          <a:prstGeom prst="rect">
            <a:avLst/>
          </a:prstGeom>
          <a:noFill/>
        </p:spPr>
        <p:txBody>
          <a:bodyPr wrap="none" rtlCol="0">
            <a:spAutoFit/>
          </a:bodyPr>
          <a:lstStyle/>
          <a:p>
            <a:r>
              <a:rPr lang="en-US" dirty="0"/>
              <a:t>Supplemental Figure 11</a:t>
            </a:r>
          </a:p>
        </p:txBody>
      </p:sp>
      <p:sp>
        <p:nvSpPr>
          <p:cNvPr id="22" name="TextBox 21">
            <a:extLst>
              <a:ext uri="{FF2B5EF4-FFF2-40B4-BE49-F238E27FC236}">
                <a16:creationId xmlns:a16="http://schemas.microsoft.com/office/drawing/2014/main" id="{F80596AB-CC10-4A58-8879-80EA3ECD01A9}"/>
              </a:ext>
            </a:extLst>
          </p:cNvPr>
          <p:cNvSpPr txBox="1"/>
          <p:nvPr/>
        </p:nvSpPr>
        <p:spPr>
          <a:xfrm>
            <a:off x="239309" y="305553"/>
            <a:ext cx="5203842" cy="276999"/>
          </a:xfrm>
          <a:prstGeom prst="rect">
            <a:avLst/>
          </a:prstGeom>
          <a:noFill/>
        </p:spPr>
        <p:txBody>
          <a:bodyPr wrap="square" rtlCol="0">
            <a:spAutoFit/>
          </a:bodyPr>
          <a:lstStyle/>
          <a:p>
            <a:r>
              <a:rPr lang="en-US" sz="1200" dirty="0"/>
              <a:t>A) </a:t>
            </a:r>
            <a:r>
              <a:rPr lang="en-US" sz="1200" dirty="0" err="1"/>
              <a:t>BioMAP</a:t>
            </a:r>
            <a:r>
              <a:rPr lang="en-US" sz="1200" dirty="0"/>
              <a:t> and </a:t>
            </a:r>
            <a:r>
              <a:rPr lang="en-US" sz="1200" dirty="0" err="1"/>
              <a:t>Attagene</a:t>
            </a:r>
            <a:r>
              <a:rPr lang="en-US" sz="1200" dirty="0"/>
              <a:t> bioactivity for PFAS that were inactive in the DNT NAMs</a:t>
            </a:r>
          </a:p>
        </p:txBody>
      </p:sp>
      <p:pic>
        <p:nvPicPr>
          <p:cNvPr id="9" name="Picture 8" descr="Chart, scatter chart&#10;&#10;Description automatically generated">
            <a:extLst>
              <a:ext uri="{FF2B5EF4-FFF2-40B4-BE49-F238E27FC236}">
                <a16:creationId xmlns:a16="http://schemas.microsoft.com/office/drawing/2014/main" id="{0A0671A1-2A87-43D9-B227-4F225B57B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322" y="674885"/>
            <a:ext cx="4777086" cy="5971358"/>
          </a:xfrm>
          <a:prstGeom prst="rect">
            <a:avLst/>
          </a:prstGeom>
        </p:spPr>
      </p:pic>
      <p:sp>
        <p:nvSpPr>
          <p:cNvPr id="7" name="TextBox 6">
            <a:extLst>
              <a:ext uri="{FF2B5EF4-FFF2-40B4-BE49-F238E27FC236}">
                <a16:creationId xmlns:a16="http://schemas.microsoft.com/office/drawing/2014/main" id="{156A8471-2CF3-480D-BEB1-EF64EE94A7D3}"/>
              </a:ext>
            </a:extLst>
          </p:cNvPr>
          <p:cNvSpPr txBox="1"/>
          <p:nvPr/>
        </p:nvSpPr>
        <p:spPr>
          <a:xfrm>
            <a:off x="5682460" y="305553"/>
            <a:ext cx="6417804" cy="276999"/>
          </a:xfrm>
          <a:prstGeom prst="rect">
            <a:avLst/>
          </a:prstGeom>
          <a:noFill/>
        </p:spPr>
        <p:txBody>
          <a:bodyPr wrap="square" rtlCol="0">
            <a:spAutoFit/>
          </a:bodyPr>
          <a:lstStyle/>
          <a:p>
            <a:r>
              <a:rPr lang="en-US" sz="1200" dirty="0"/>
              <a:t>B) Density plot comparing PFAS potencies in the </a:t>
            </a:r>
            <a:r>
              <a:rPr lang="en-US" sz="1200" dirty="0" err="1"/>
              <a:t>BioMAP</a:t>
            </a:r>
            <a:r>
              <a:rPr lang="en-US" sz="1200" dirty="0"/>
              <a:t>, </a:t>
            </a:r>
            <a:r>
              <a:rPr lang="en-US" sz="1200" dirty="0" err="1"/>
              <a:t>Attagene</a:t>
            </a:r>
            <a:r>
              <a:rPr lang="en-US" sz="1200" dirty="0"/>
              <a:t> and DNT NAMs</a:t>
            </a:r>
          </a:p>
        </p:txBody>
      </p:sp>
      <p:sp>
        <p:nvSpPr>
          <p:cNvPr id="10" name="TextBox 9">
            <a:extLst>
              <a:ext uri="{FF2B5EF4-FFF2-40B4-BE49-F238E27FC236}">
                <a16:creationId xmlns:a16="http://schemas.microsoft.com/office/drawing/2014/main" id="{C3A2CD01-BA12-45BD-978B-1B662D660621}"/>
              </a:ext>
            </a:extLst>
          </p:cNvPr>
          <p:cNvSpPr txBox="1"/>
          <p:nvPr/>
        </p:nvSpPr>
        <p:spPr>
          <a:xfrm>
            <a:off x="5682460" y="3506078"/>
            <a:ext cx="5624528" cy="276999"/>
          </a:xfrm>
          <a:prstGeom prst="rect">
            <a:avLst/>
          </a:prstGeom>
          <a:noFill/>
        </p:spPr>
        <p:txBody>
          <a:bodyPr wrap="square" rtlCol="0">
            <a:spAutoFit/>
          </a:bodyPr>
          <a:lstStyle/>
          <a:p>
            <a:r>
              <a:rPr lang="en-US" sz="1200" dirty="0"/>
              <a:t>C) Density plot potencies for all available chemicals tested across the three assay suites</a:t>
            </a:r>
          </a:p>
        </p:txBody>
      </p:sp>
      <p:pic>
        <p:nvPicPr>
          <p:cNvPr id="3" name="Picture 2">
            <a:extLst>
              <a:ext uri="{FF2B5EF4-FFF2-40B4-BE49-F238E27FC236}">
                <a16:creationId xmlns:a16="http://schemas.microsoft.com/office/drawing/2014/main" id="{D4C5CC37-098F-4C1F-90F7-B2F466DB639A}"/>
              </a:ext>
            </a:extLst>
          </p:cNvPr>
          <p:cNvPicPr>
            <a:picLocks noChangeAspect="1"/>
          </p:cNvPicPr>
          <p:nvPr/>
        </p:nvPicPr>
        <p:blipFill>
          <a:blip r:embed="rId4"/>
          <a:stretch>
            <a:fillRect/>
          </a:stretch>
        </p:blipFill>
        <p:spPr>
          <a:xfrm>
            <a:off x="6348525" y="3843461"/>
            <a:ext cx="3816407" cy="3006368"/>
          </a:xfrm>
          <a:prstGeom prst="rect">
            <a:avLst/>
          </a:prstGeom>
        </p:spPr>
      </p:pic>
    </p:spTree>
    <p:extLst>
      <p:ext uri="{BB962C8B-B14F-4D97-AF65-F5344CB8AC3E}">
        <p14:creationId xmlns:p14="http://schemas.microsoft.com/office/powerpoint/2010/main" val="634229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1C63C4-6B25-4E7B-8B99-0365CBD94E07}"/>
              </a:ext>
            </a:extLst>
          </p:cNvPr>
          <p:cNvSpPr txBox="1"/>
          <p:nvPr/>
        </p:nvSpPr>
        <p:spPr>
          <a:xfrm>
            <a:off x="428978" y="372533"/>
            <a:ext cx="9101102" cy="369332"/>
          </a:xfrm>
          <a:prstGeom prst="rect">
            <a:avLst/>
          </a:prstGeom>
          <a:noFill/>
        </p:spPr>
        <p:txBody>
          <a:bodyPr wrap="square" rtlCol="0">
            <a:spAutoFit/>
          </a:bodyPr>
          <a:lstStyle/>
          <a:p>
            <a:r>
              <a:rPr lang="en-US" dirty="0"/>
              <a:t>Supplemental Figure 2.</a:t>
            </a:r>
            <a:r>
              <a:rPr lang="en-US" sz="1800" dirty="0"/>
              <a:t> OECD structural categories of total unique PFAS in DNT NAM dataset</a:t>
            </a:r>
            <a:endParaRPr lang="en-US" dirty="0"/>
          </a:p>
        </p:txBody>
      </p:sp>
      <p:pic>
        <p:nvPicPr>
          <p:cNvPr id="5" name="Picture 4" descr="Chart&#10;&#10;Description automatically generated">
            <a:extLst>
              <a:ext uri="{FF2B5EF4-FFF2-40B4-BE49-F238E27FC236}">
                <a16:creationId xmlns:a16="http://schemas.microsoft.com/office/drawing/2014/main" id="{0641A871-8864-46DE-836D-4650EE89F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978" y="1189883"/>
            <a:ext cx="7931580" cy="2974343"/>
          </a:xfrm>
          <a:prstGeom prst="rect">
            <a:avLst/>
          </a:prstGeom>
        </p:spPr>
      </p:pic>
    </p:spTree>
    <p:extLst>
      <p:ext uri="{BB962C8B-B14F-4D97-AF65-F5344CB8AC3E}">
        <p14:creationId xmlns:p14="http://schemas.microsoft.com/office/powerpoint/2010/main" val="1681448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 schematic&#10;&#10;Description automatically generated">
            <a:extLst>
              <a:ext uri="{FF2B5EF4-FFF2-40B4-BE49-F238E27FC236}">
                <a16:creationId xmlns:a16="http://schemas.microsoft.com/office/drawing/2014/main" id="{4C40375F-72ED-46F3-BA97-1DA75C661D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432" y="267285"/>
            <a:ext cx="6650668" cy="6650668"/>
          </a:xfrm>
          <a:prstGeom prst="rect">
            <a:avLst/>
          </a:prstGeom>
        </p:spPr>
      </p:pic>
      <p:sp>
        <p:nvSpPr>
          <p:cNvPr id="2" name="TextBox 1">
            <a:extLst>
              <a:ext uri="{FF2B5EF4-FFF2-40B4-BE49-F238E27FC236}">
                <a16:creationId xmlns:a16="http://schemas.microsoft.com/office/drawing/2014/main" id="{C11C63C4-6B25-4E7B-8B99-0365CBD94E07}"/>
              </a:ext>
            </a:extLst>
          </p:cNvPr>
          <p:cNvSpPr txBox="1"/>
          <p:nvPr/>
        </p:nvSpPr>
        <p:spPr>
          <a:xfrm>
            <a:off x="253872" y="94013"/>
            <a:ext cx="6987822" cy="646331"/>
          </a:xfrm>
          <a:prstGeom prst="rect">
            <a:avLst/>
          </a:prstGeom>
          <a:noFill/>
        </p:spPr>
        <p:txBody>
          <a:bodyPr wrap="square" rtlCol="0">
            <a:spAutoFit/>
          </a:bodyPr>
          <a:lstStyle/>
          <a:p>
            <a:r>
              <a:rPr lang="en-US" dirty="0"/>
              <a:t>Supplemental Figure 3. </a:t>
            </a:r>
            <a:r>
              <a:rPr lang="en-US" sz="1800" dirty="0"/>
              <a:t>QC results and Physicochemical properties</a:t>
            </a:r>
          </a:p>
          <a:p>
            <a:endParaRPr lang="en-US" dirty="0"/>
          </a:p>
        </p:txBody>
      </p:sp>
    </p:spTree>
    <p:extLst>
      <p:ext uri="{BB962C8B-B14F-4D97-AF65-F5344CB8AC3E}">
        <p14:creationId xmlns:p14="http://schemas.microsoft.com/office/powerpoint/2010/main" val="2696476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hart&#10;&#10;Description automatically generated">
            <a:extLst>
              <a:ext uri="{FF2B5EF4-FFF2-40B4-BE49-F238E27FC236}">
                <a16:creationId xmlns:a16="http://schemas.microsoft.com/office/drawing/2014/main" id="{50F1A145-076B-4FD5-837D-2EA2EBD937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335" y="769194"/>
            <a:ext cx="5889079" cy="5152944"/>
          </a:xfrm>
          <a:prstGeom prst="rect">
            <a:avLst/>
          </a:prstGeom>
        </p:spPr>
      </p:pic>
      <p:sp>
        <p:nvSpPr>
          <p:cNvPr id="2" name="TextBox 1">
            <a:extLst>
              <a:ext uri="{FF2B5EF4-FFF2-40B4-BE49-F238E27FC236}">
                <a16:creationId xmlns:a16="http://schemas.microsoft.com/office/drawing/2014/main" id="{C11C63C4-6B25-4E7B-8B99-0365CBD94E07}"/>
              </a:ext>
            </a:extLst>
          </p:cNvPr>
          <p:cNvSpPr txBox="1"/>
          <p:nvPr/>
        </p:nvSpPr>
        <p:spPr>
          <a:xfrm>
            <a:off x="76192" y="238062"/>
            <a:ext cx="5706306" cy="369332"/>
          </a:xfrm>
          <a:prstGeom prst="rect">
            <a:avLst/>
          </a:prstGeom>
          <a:noFill/>
        </p:spPr>
        <p:txBody>
          <a:bodyPr wrap="none" rtlCol="0">
            <a:spAutoFit/>
          </a:bodyPr>
          <a:lstStyle/>
          <a:p>
            <a:r>
              <a:rPr lang="en-US" dirty="0"/>
              <a:t>Supplemental Figure 4A. Assay endpoint sensitivity to PFAS</a:t>
            </a:r>
          </a:p>
        </p:txBody>
      </p:sp>
      <p:graphicFrame>
        <p:nvGraphicFramePr>
          <p:cNvPr id="3" name="Table 2">
            <a:extLst>
              <a:ext uri="{FF2B5EF4-FFF2-40B4-BE49-F238E27FC236}">
                <a16:creationId xmlns:a16="http://schemas.microsoft.com/office/drawing/2014/main" id="{89DE3CDC-BB18-4B78-8A66-64620557495C}"/>
              </a:ext>
            </a:extLst>
          </p:cNvPr>
          <p:cNvGraphicFramePr>
            <a:graphicFrameLocks noGrp="1"/>
          </p:cNvGraphicFramePr>
          <p:nvPr>
            <p:extLst>
              <p:ext uri="{D42A27DB-BD31-4B8C-83A1-F6EECF244321}">
                <p14:modId xmlns:p14="http://schemas.microsoft.com/office/powerpoint/2010/main" val="1512739146"/>
              </p:ext>
            </p:extLst>
          </p:nvPr>
        </p:nvGraphicFramePr>
        <p:xfrm>
          <a:off x="6542516" y="1070836"/>
          <a:ext cx="4625521" cy="4351346"/>
        </p:xfrm>
        <a:graphic>
          <a:graphicData uri="http://schemas.openxmlformats.org/drawingml/2006/table">
            <a:tbl>
              <a:tblPr firstRow="1" bandRow="1">
                <a:tableStyleId>{F5AB1C69-6EDB-4FF4-983F-18BD219EF322}</a:tableStyleId>
              </a:tblPr>
              <a:tblGrid>
                <a:gridCol w="3327863">
                  <a:extLst>
                    <a:ext uri="{9D8B030D-6E8A-4147-A177-3AD203B41FA5}">
                      <a16:colId xmlns:a16="http://schemas.microsoft.com/office/drawing/2014/main" val="3937920017"/>
                    </a:ext>
                  </a:extLst>
                </a:gridCol>
                <a:gridCol w="648829">
                  <a:extLst>
                    <a:ext uri="{9D8B030D-6E8A-4147-A177-3AD203B41FA5}">
                      <a16:colId xmlns:a16="http://schemas.microsoft.com/office/drawing/2014/main" val="3135901496"/>
                    </a:ext>
                  </a:extLst>
                </a:gridCol>
                <a:gridCol w="648829">
                  <a:extLst>
                    <a:ext uri="{9D8B030D-6E8A-4147-A177-3AD203B41FA5}">
                      <a16:colId xmlns:a16="http://schemas.microsoft.com/office/drawing/2014/main" val="4091020122"/>
                    </a:ext>
                  </a:extLst>
                </a:gridCol>
              </a:tblGrid>
              <a:tr h="282554">
                <a:tc>
                  <a:txBody>
                    <a:bodyPr/>
                    <a:lstStyle/>
                    <a:p>
                      <a:pPr algn="ctr" fontAlgn="b"/>
                      <a:r>
                        <a:rPr lang="en-US" sz="900" b="1" u="none" strike="noStrike" dirty="0">
                          <a:solidFill>
                            <a:schemeClr val="bg1"/>
                          </a:solidFill>
                          <a:effectLst/>
                        </a:rPr>
                        <a:t>Endpoint</a:t>
                      </a:r>
                      <a:endParaRPr lang="en-US" sz="900" b="1" i="0" u="none" strike="noStrike" dirty="0">
                        <a:solidFill>
                          <a:schemeClr val="bg1"/>
                        </a:solidFill>
                        <a:effectLst/>
                        <a:latin typeface="Calibri" panose="020F0502020204030204" pitchFamily="34" charset="0"/>
                      </a:endParaRPr>
                    </a:p>
                  </a:txBody>
                  <a:tcPr marL="6279" marR="6279" marT="6279" marB="0" anchor="ctr"/>
                </a:tc>
                <a:tc>
                  <a:txBody>
                    <a:bodyPr/>
                    <a:lstStyle/>
                    <a:p>
                      <a:pPr algn="ctr" fontAlgn="b"/>
                      <a:r>
                        <a:rPr lang="en-US" sz="900" u="none" strike="noStrike" dirty="0">
                          <a:effectLst/>
                        </a:rPr>
                        <a:t>Mean AC</a:t>
                      </a:r>
                      <a:r>
                        <a:rPr lang="en-US" sz="900" u="none" strike="noStrike" baseline="-25000" dirty="0">
                          <a:effectLst/>
                        </a:rPr>
                        <a:t>50</a:t>
                      </a:r>
                      <a:r>
                        <a:rPr lang="en-US" sz="900" u="none" strike="noStrike" dirty="0">
                          <a:effectLst/>
                        </a:rPr>
                        <a:t> (log10-uM)</a:t>
                      </a:r>
                      <a:endParaRPr lang="en-US" sz="900" b="0" i="0" u="none" strike="noStrike" dirty="0">
                        <a:solidFill>
                          <a:srgbClr val="000000"/>
                        </a:solidFill>
                        <a:effectLst/>
                        <a:latin typeface="Calibri" panose="020F0502020204030204" pitchFamily="34" charset="0"/>
                      </a:endParaRPr>
                    </a:p>
                  </a:txBody>
                  <a:tcPr marL="6279" marR="6279" marT="6279" marB="0" anchor="ctr"/>
                </a:tc>
                <a:tc>
                  <a:txBody>
                    <a:bodyPr/>
                    <a:lstStyle/>
                    <a:p>
                      <a:pPr algn="ctr" fontAlgn="b"/>
                      <a:r>
                        <a:rPr lang="en-US" sz="900" u="none" strike="noStrike" dirty="0" err="1">
                          <a:effectLst/>
                        </a:rPr>
                        <a:t>StDev</a:t>
                      </a:r>
                      <a:r>
                        <a:rPr lang="en-US" sz="900" u="none" strike="noStrike" dirty="0">
                          <a:effectLst/>
                        </a:rPr>
                        <a:t> AC</a:t>
                      </a:r>
                      <a:r>
                        <a:rPr lang="en-US" sz="900" u="none" strike="noStrike" baseline="-25000" dirty="0">
                          <a:effectLst/>
                        </a:rPr>
                        <a:t>50</a:t>
                      </a:r>
                      <a:r>
                        <a:rPr lang="en-US" sz="900" u="none" strike="noStrike" dirty="0">
                          <a:effectLst/>
                        </a:rPr>
                        <a:t> (log10-uM)</a:t>
                      </a:r>
                      <a:endParaRPr lang="en-US" sz="900" b="0" i="0" u="none" strike="noStrike" dirty="0">
                        <a:solidFill>
                          <a:srgbClr val="000000"/>
                        </a:solidFill>
                        <a:effectLst/>
                        <a:latin typeface="Calibri" panose="020F0502020204030204" pitchFamily="34" charset="0"/>
                      </a:endParaRPr>
                    </a:p>
                  </a:txBody>
                  <a:tcPr marL="6279" marR="6279" marT="6279" marB="0" anchor="ctr"/>
                </a:tc>
                <a:extLst>
                  <a:ext uri="{0D108BD9-81ED-4DB2-BD59-A6C34878D82A}">
                    <a16:rowId xmlns:a16="http://schemas.microsoft.com/office/drawing/2014/main" val="117288406"/>
                  </a:ext>
                </a:extLst>
              </a:tr>
              <a:tr h="150696">
                <a:tc>
                  <a:txBody>
                    <a:bodyPr/>
                    <a:lstStyle/>
                    <a:p>
                      <a:pPr algn="l" fontAlgn="b"/>
                      <a:r>
                        <a:rPr lang="en-US" sz="900" u="none" strike="noStrike" dirty="0" err="1">
                          <a:effectLst/>
                        </a:rPr>
                        <a:t>CCTE_Shafer_MEA_dev_bursting_electrodes_number_dn</a:t>
                      </a:r>
                      <a:endParaRPr lang="en-US" sz="900" b="0" i="0" u="none" strike="noStrike" dirty="0">
                        <a:solidFill>
                          <a:srgbClr val="000000"/>
                        </a:solidFill>
                        <a:effectLst/>
                        <a:latin typeface="Calibri" panose="020F0502020204030204" pitchFamily="34" charset="0"/>
                      </a:endParaRPr>
                    </a:p>
                  </a:txBody>
                  <a:tcPr marL="6279" marR="6279" marT="6279" marB="0" anchor="b"/>
                </a:tc>
                <a:tc>
                  <a:txBody>
                    <a:bodyPr/>
                    <a:lstStyle/>
                    <a:p>
                      <a:pPr algn="ctr" fontAlgn="b"/>
                      <a:r>
                        <a:rPr lang="en-US" sz="900" u="none" strike="noStrike" dirty="0">
                          <a:effectLst/>
                        </a:rPr>
                        <a:t>0.315</a:t>
                      </a:r>
                      <a:endParaRPr lang="en-US" sz="900" b="0" i="0" u="none" strike="noStrike" dirty="0">
                        <a:solidFill>
                          <a:srgbClr val="000000"/>
                        </a:solidFill>
                        <a:effectLst/>
                        <a:latin typeface="Calibri" panose="020F0502020204030204" pitchFamily="34" charset="0"/>
                      </a:endParaRPr>
                    </a:p>
                  </a:txBody>
                  <a:tcPr marL="6279" marR="6279" marT="6279" marB="0" anchor="b"/>
                </a:tc>
                <a:tc>
                  <a:txBody>
                    <a:bodyPr/>
                    <a:lstStyle/>
                    <a:p>
                      <a:pPr algn="ctr" fontAlgn="b"/>
                      <a:r>
                        <a:rPr lang="en-US" sz="900" u="none" strike="noStrike">
                          <a:effectLst/>
                        </a:rPr>
                        <a:t>0.529</a:t>
                      </a:r>
                      <a:endParaRPr lang="en-US" sz="900" b="0" i="0" u="none" strike="noStrike">
                        <a:solidFill>
                          <a:srgbClr val="000000"/>
                        </a:solidFill>
                        <a:effectLst/>
                        <a:latin typeface="Calibri" panose="020F0502020204030204" pitchFamily="34" charset="0"/>
                      </a:endParaRPr>
                    </a:p>
                  </a:txBody>
                  <a:tcPr marL="6279" marR="6279" marT="6279" marB="0" anchor="b"/>
                </a:tc>
                <a:extLst>
                  <a:ext uri="{0D108BD9-81ED-4DB2-BD59-A6C34878D82A}">
                    <a16:rowId xmlns:a16="http://schemas.microsoft.com/office/drawing/2014/main" val="1156476361"/>
                  </a:ext>
                </a:extLst>
              </a:tr>
              <a:tr h="150696">
                <a:tc>
                  <a:txBody>
                    <a:bodyPr/>
                    <a:lstStyle/>
                    <a:p>
                      <a:pPr algn="l" fontAlgn="b"/>
                      <a:r>
                        <a:rPr lang="en-US" sz="900" u="none" strike="noStrike" dirty="0" err="1">
                          <a:effectLst/>
                        </a:rPr>
                        <a:t>CCTE_Shafer_MEA_dev_network_spike_number_dn</a:t>
                      </a:r>
                      <a:endParaRPr lang="en-US" sz="900" b="0" i="0" u="none" strike="noStrike" dirty="0">
                        <a:solidFill>
                          <a:srgbClr val="000000"/>
                        </a:solidFill>
                        <a:effectLst/>
                        <a:latin typeface="Calibri" panose="020F0502020204030204" pitchFamily="34" charset="0"/>
                      </a:endParaRPr>
                    </a:p>
                  </a:txBody>
                  <a:tcPr marL="6279" marR="6279" marT="6279" marB="0" anchor="b"/>
                </a:tc>
                <a:tc>
                  <a:txBody>
                    <a:bodyPr/>
                    <a:lstStyle/>
                    <a:p>
                      <a:pPr algn="ctr" fontAlgn="b"/>
                      <a:r>
                        <a:rPr lang="en-US" sz="900" u="none" strike="noStrike" dirty="0">
                          <a:effectLst/>
                        </a:rPr>
                        <a:t>0.392</a:t>
                      </a:r>
                      <a:endParaRPr lang="en-US" sz="900" b="0" i="0" u="none" strike="noStrike" dirty="0">
                        <a:solidFill>
                          <a:srgbClr val="000000"/>
                        </a:solidFill>
                        <a:effectLst/>
                        <a:latin typeface="Calibri" panose="020F0502020204030204" pitchFamily="34" charset="0"/>
                      </a:endParaRPr>
                    </a:p>
                  </a:txBody>
                  <a:tcPr marL="6279" marR="6279" marT="6279" marB="0" anchor="b"/>
                </a:tc>
                <a:tc>
                  <a:txBody>
                    <a:bodyPr/>
                    <a:lstStyle/>
                    <a:p>
                      <a:pPr algn="ctr" fontAlgn="b"/>
                      <a:r>
                        <a:rPr lang="en-US" sz="900" u="none" strike="noStrike">
                          <a:effectLst/>
                        </a:rPr>
                        <a:t>0.321</a:t>
                      </a:r>
                      <a:endParaRPr lang="en-US" sz="900" b="0" i="0" u="none" strike="noStrike">
                        <a:solidFill>
                          <a:srgbClr val="000000"/>
                        </a:solidFill>
                        <a:effectLst/>
                        <a:latin typeface="Calibri" panose="020F0502020204030204" pitchFamily="34" charset="0"/>
                      </a:endParaRPr>
                    </a:p>
                  </a:txBody>
                  <a:tcPr marL="6279" marR="6279" marT="6279" marB="0" anchor="b"/>
                </a:tc>
                <a:extLst>
                  <a:ext uri="{0D108BD9-81ED-4DB2-BD59-A6C34878D82A}">
                    <a16:rowId xmlns:a16="http://schemas.microsoft.com/office/drawing/2014/main" val="329207696"/>
                  </a:ext>
                </a:extLst>
              </a:tr>
              <a:tr h="150696">
                <a:tc>
                  <a:txBody>
                    <a:bodyPr/>
                    <a:lstStyle/>
                    <a:p>
                      <a:pPr algn="l" fontAlgn="b"/>
                      <a:r>
                        <a:rPr lang="en-US" sz="900" u="none" strike="noStrike" dirty="0" err="1">
                          <a:effectLst/>
                        </a:rPr>
                        <a:t>CCTE_Shafer_MEA_dev_per_burst_interspike_interval_dn</a:t>
                      </a:r>
                      <a:endParaRPr lang="en-US" sz="900" b="0" i="0" u="none" strike="noStrike" dirty="0">
                        <a:solidFill>
                          <a:srgbClr val="000000"/>
                        </a:solidFill>
                        <a:effectLst/>
                        <a:latin typeface="Calibri" panose="020F0502020204030204" pitchFamily="34" charset="0"/>
                      </a:endParaRPr>
                    </a:p>
                  </a:txBody>
                  <a:tcPr marL="6279" marR="6279" marT="6279" marB="0" anchor="b"/>
                </a:tc>
                <a:tc>
                  <a:txBody>
                    <a:bodyPr/>
                    <a:lstStyle/>
                    <a:p>
                      <a:pPr algn="ctr" fontAlgn="b"/>
                      <a:r>
                        <a:rPr lang="en-US" sz="900" u="none" strike="noStrike">
                          <a:effectLst/>
                        </a:rPr>
                        <a:t>0.436</a:t>
                      </a:r>
                      <a:endParaRPr lang="en-US" sz="900" b="0" i="0" u="none" strike="noStrike">
                        <a:solidFill>
                          <a:srgbClr val="000000"/>
                        </a:solidFill>
                        <a:effectLst/>
                        <a:latin typeface="Calibri" panose="020F0502020204030204" pitchFamily="34" charset="0"/>
                      </a:endParaRPr>
                    </a:p>
                  </a:txBody>
                  <a:tcPr marL="6279" marR="6279" marT="6279" marB="0" anchor="b"/>
                </a:tc>
                <a:tc>
                  <a:txBody>
                    <a:bodyPr/>
                    <a:lstStyle/>
                    <a:p>
                      <a:pPr algn="ctr" fontAlgn="b"/>
                      <a:r>
                        <a:rPr lang="en-US" sz="900" u="none" strike="noStrike">
                          <a:effectLst/>
                        </a:rPr>
                        <a:t>0.863</a:t>
                      </a:r>
                      <a:endParaRPr lang="en-US" sz="900" b="0" i="0" u="none" strike="noStrike">
                        <a:solidFill>
                          <a:srgbClr val="000000"/>
                        </a:solidFill>
                        <a:effectLst/>
                        <a:latin typeface="Calibri" panose="020F0502020204030204" pitchFamily="34" charset="0"/>
                      </a:endParaRPr>
                    </a:p>
                  </a:txBody>
                  <a:tcPr marL="6279" marR="6279" marT="6279" marB="0" anchor="b"/>
                </a:tc>
                <a:extLst>
                  <a:ext uri="{0D108BD9-81ED-4DB2-BD59-A6C34878D82A}">
                    <a16:rowId xmlns:a16="http://schemas.microsoft.com/office/drawing/2014/main" val="2815841519"/>
                  </a:ext>
                </a:extLst>
              </a:tr>
              <a:tr h="150696">
                <a:tc>
                  <a:txBody>
                    <a:bodyPr/>
                    <a:lstStyle/>
                    <a:p>
                      <a:pPr algn="l" fontAlgn="b"/>
                      <a:r>
                        <a:rPr lang="en-US" sz="900" u="none" strike="noStrike">
                          <a:effectLst/>
                        </a:rPr>
                        <a:t>CCTE_Shafer_MEA_dev_burst_rate_dn</a:t>
                      </a:r>
                      <a:endParaRPr lang="en-US" sz="900" b="0" i="0" u="none" strike="noStrike">
                        <a:solidFill>
                          <a:srgbClr val="000000"/>
                        </a:solidFill>
                        <a:effectLst/>
                        <a:latin typeface="Calibri" panose="020F0502020204030204" pitchFamily="34" charset="0"/>
                      </a:endParaRPr>
                    </a:p>
                  </a:txBody>
                  <a:tcPr marL="6279" marR="6279" marT="6279" marB="0" anchor="b"/>
                </a:tc>
                <a:tc>
                  <a:txBody>
                    <a:bodyPr/>
                    <a:lstStyle/>
                    <a:p>
                      <a:pPr algn="ctr" fontAlgn="b"/>
                      <a:r>
                        <a:rPr lang="en-US" sz="900" u="none" strike="noStrike">
                          <a:effectLst/>
                        </a:rPr>
                        <a:t>0.456</a:t>
                      </a:r>
                      <a:endParaRPr lang="en-US" sz="900" b="0" i="0" u="none" strike="noStrike">
                        <a:solidFill>
                          <a:srgbClr val="000000"/>
                        </a:solidFill>
                        <a:effectLst/>
                        <a:latin typeface="Calibri" panose="020F0502020204030204" pitchFamily="34" charset="0"/>
                      </a:endParaRPr>
                    </a:p>
                  </a:txBody>
                  <a:tcPr marL="6279" marR="6279" marT="6279" marB="0" anchor="b"/>
                </a:tc>
                <a:tc>
                  <a:txBody>
                    <a:bodyPr/>
                    <a:lstStyle/>
                    <a:p>
                      <a:pPr algn="ctr" fontAlgn="b"/>
                      <a:r>
                        <a:rPr lang="en-US" sz="900" u="none" strike="noStrike">
                          <a:effectLst/>
                        </a:rPr>
                        <a:t>0.303</a:t>
                      </a:r>
                      <a:endParaRPr lang="en-US" sz="900" b="0" i="0" u="none" strike="noStrike">
                        <a:solidFill>
                          <a:srgbClr val="000000"/>
                        </a:solidFill>
                        <a:effectLst/>
                        <a:latin typeface="Calibri" panose="020F0502020204030204" pitchFamily="34" charset="0"/>
                      </a:endParaRPr>
                    </a:p>
                  </a:txBody>
                  <a:tcPr marL="6279" marR="6279" marT="6279" marB="0" anchor="b"/>
                </a:tc>
                <a:extLst>
                  <a:ext uri="{0D108BD9-81ED-4DB2-BD59-A6C34878D82A}">
                    <a16:rowId xmlns:a16="http://schemas.microsoft.com/office/drawing/2014/main" val="855918276"/>
                  </a:ext>
                </a:extLst>
              </a:tr>
              <a:tr h="150696">
                <a:tc>
                  <a:txBody>
                    <a:bodyPr/>
                    <a:lstStyle/>
                    <a:p>
                      <a:pPr algn="l" fontAlgn="b"/>
                      <a:r>
                        <a:rPr lang="en-US" sz="900" u="none" strike="noStrike" dirty="0" err="1">
                          <a:effectLst/>
                        </a:rPr>
                        <a:t>CCTE_Shafer_MEA_dev_mutual_information_norm_dn</a:t>
                      </a:r>
                      <a:endParaRPr lang="en-US" sz="900" b="0" i="0" u="none" strike="noStrike" dirty="0">
                        <a:solidFill>
                          <a:srgbClr val="000000"/>
                        </a:solidFill>
                        <a:effectLst/>
                        <a:latin typeface="Calibri" panose="020F0502020204030204" pitchFamily="34" charset="0"/>
                      </a:endParaRPr>
                    </a:p>
                  </a:txBody>
                  <a:tcPr marL="6279" marR="6279" marT="6279" marB="0" anchor="b"/>
                </a:tc>
                <a:tc>
                  <a:txBody>
                    <a:bodyPr/>
                    <a:lstStyle/>
                    <a:p>
                      <a:pPr algn="ctr" fontAlgn="b"/>
                      <a:r>
                        <a:rPr lang="en-US" sz="900" u="none" strike="noStrike" dirty="0">
                          <a:effectLst/>
                        </a:rPr>
                        <a:t>0.474</a:t>
                      </a:r>
                      <a:endParaRPr lang="en-US" sz="900" b="0" i="0" u="none" strike="noStrike" dirty="0">
                        <a:solidFill>
                          <a:srgbClr val="000000"/>
                        </a:solidFill>
                        <a:effectLst/>
                        <a:latin typeface="Calibri" panose="020F0502020204030204" pitchFamily="34" charset="0"/>
                      </a:endParaRPr>
                    </a:p>
                  </a:txBody>
                  <a:tcPr marL="6279" marR="6279" marT="6279" marB="0" anchor="b"/>
                </a:tc>
                <a:tc>
                  <a:txBody>
                    <a:bodyPr/>
                    <a:lstStyle/>
                    <a:p>
                      <a:pPr algn="ctr" fontAlgn="b"/>
                      <a:r>
                        <a:rPr lang="en-US" sz="900" u="none" strike="noStrike">
                          <a:effectLst/>
                        </a:rPr>
                        <a:t>0.383</a:t>
                      </a:r>
                      <a:endParaRPr lang="en-US" sz="900" b="0" i="0" u="none" strike="noStrike">
                        <a:solidFill>
                          <a:srgbClr val="000000"/>
                        </a:solidFill>
                        <a:effectLst/>
                        <a:latin typeface="Calibri" panose="020F0502020204030204" pitchFamily="34" charset="0"/>
                      </a:endParaRPr>
                    </a:p>
                  </a:txBody>
                  <a:tcPr marL="6279" marR="6279" marT="6279" marB="0" anchor="b"/>
                </a:tc>
                <a:extLst>
                  <a:ext uri="{0D108BD9-81ED-4DB2-BD59-A6C34878D82A}">
                    <a16:rowId xmlns:a16="http://schemas.microsoft.com/office/drawing/2014/main" val="4119497986"/>
                  </a:ext>
                </a:extLst>
              </a:tr>
              <a:tr h="150696">
                <a:tc>
                  <a:txBody>
                    <a:bodyPr/>
                    <a:lstStyle/>
                    <a:p>
                      <a:pPr algn="l" fontAlgn="b"/>
                      <a:r>
                        <a:rPr lang="en-US" sz="900" u="none" strike="noStrike">
                          <a:effectLst/>
                        </a:rPr>
                        <a:t>CCTE_Shafer_MEA_dev_active_electrodes_number_dn</a:t>
                      </a:r>
                      <a:endParaRPr lang="en-US" sz="900" b="0" i="0" u="none" strike="noStrike">
                        <a:solidFill>
                          <a:srgbClr val="000000"/>
                        </a:solidFill>
                        <a:effectLst/>
                        <a:latin typeface="Calibri" panose="020F0502020204030204" pitchFamily="34" charset="0"/>
                      </a:endParaRPr>
                    </a:p>
                  </a:txBody>
                  <a:tcPr marL="6279" marR="6279" marT="6279" marB="0" anchor="b"/>
                </a:tc>
                <a:tc>
                  <a:txBody>
                    <a:bodyPr/>
                    <a:lstStyle/>
                    <a:p>
                      <a:pPr algn="ctr" fontAlgn="b"/>
                      <a:r>
                        <a:rPr lang="en-US" sz="900" u="none" strike="noStrike">
                          <a:effectLst/>
                        </a:rPr>
                        <a:t>0.518</a:t>
                      </a:r>
                      <a:endParaRPr lang="en-US" sz="900" b="0" i="0" u="none" strike="noStrike">
                        <a:solidFill>
                          <a:srgbClr val="000000"/>
                        </a:solidFill>
                        <a:effectLst/>
                        <a:latin typeface="Calibri" panose="020F0502020204030204" pitchFamily="34" charset="0"/>
                      </a:endParaRPr>
                    </a:p>
                  </a:txBody>
                  <a:tcPr marL="6279" marR="6279" marT="6279" marB="0" anchor="b"/>
                </a:tc>
                <a:tc>
                  <a:txBody>
                    <a:bodyPr/>
                    <a:lstStyle/>
                    <a:p>
                      <a:pPr algn="ctr" fontAlgn="b"/>
                      <a:r>
                        <a:rPr lang="en-US" sz="900" u="none" strike="noStrike">
                          <a:effectLst/>
                        </a:rPr>
                        <a:t>0.474</a:t>
                      </a:r>
                      <a:endParaRPr lang="en-US" sz="900" b="0" i="0" u="none" strike="noStrike">
                        <a:solidFill>
                          <a:srgbClr val="000000"/>
                        </a:solidFill>
                        <a:effectLst/>
                        <a:latin typeface="Calibri" panose="020F0502020204030204" pitchFamily="34" charset="0"/>
                      </a:endParaRPr>
                    </a:p>
                  </a:txBody>
                  <a:tcPr marL="6279" marR="6279" marT="6279" marB="0" anchor="b"/>
                </a:tc>
                <a:extLst>
                  <a:ext uri="{0D108BD9-81ED-4DB2-BD59-A6C34878D82A}">
                    <a16:rowId xmlns:a16="http://schemas.microsoft.com/office/drawing/2014/main" val="4048905002"/>
                  </a:ext>
                </a:extLst>
              </a:tr>
              <a:tr h="150696">
                <a:tc>
                  <a:txBody>
                    <a:bodyPr/>
                    <a:lstStyle/>
                    <a:p>
                      <a:pPr algn="l" fontAlgn="b"/>
                      <a:r>
                        <a:rPr lang="en-US" sz="900" u="none" strike="noStrike">
                          <a:effectLst/>
                        </a:rPr>
                        <a:t>CCTE_Shafer_MEA_dev_per_network_spike_spike_percent_dn</a:t>
                      </a:r>
                      <a:endParaRPr lang="en-US" sz="900" b="0" i="0" u="none" strike="noStrike">
                        <a:solidFill>
                          <a:srgbClr val="000000"/>
                        </a:solidFill>
                        <a:effectLst/>
                        <a:latin typeface="Calibri" panose="020F0502020204030204" pitchFamily="34" charset="0"/>
                      </a:endParaRPr>
                    </a:p>
                  </a:txBody>
                  <a:tcPr marL="6279" marR="6279" marT="6279" marB="0" anchor="b"/>
                </a:tc>
                <a:tc>
                  <a:txBody>
                    <a:bodyPr/>
                    <a:lstStyle/>
                    <a:p>
                      <a:pPr algn="ctr" fontAlgn="b"/>
                      <a:r>
                        <a:rPr lang="en-US" sz="900" u="none" strike="noStrike">
                          <a:effectLst/>
                        </a:rPr>
                        <a:t>0.548</a:t>
                      </a:r>
                      <a:endParaRPr lang="en-US" sz="900" b="0" i="0" u="none" strike="noStrike">
                        <a:solidFill>
                          <a:srgbClr val="000000"/>
                        </a:solidFill>
                        <a:effectLst/>
                        <a:latin typeface="Calibri" panose="020F0502020204030204" pitchFamily="34" charset="0"/>
                      </a:endParaRPr>
                    </a:p>
                  </a:txBody>
                  <a:tcPr marL="6279" marR="6279" marT="6279" marB="0" anchor="b"/>
                </a:tc>
                <a:tc>
                  <a:txBody>
                    <a:bodyPr/>
                    <a:lstStyle/>
                    <a:p>
                      <a:pPr algn="ctr" fontAlgn="b"/>
                      <a:r>
                        <a:rPr lang="en-US" sz="900" u="none" strike="noStrike">
                          <a:effectLst/>
                        </a:rPr>
                        <a:t>0.359</a:t>
                      </a:r>
                      <a:endParaRPr lang="en-US" sz="900" b="0" i="0" u="none" strike="noStrike">
                        <a:solidFill>
                          <a:srgbClr val="000000"/>
                        </a:solidFill>
                        <a:effectLst/>
                        <a:latin typeface="Calibri" panose="020F0502020204030204" pitchFamily="34" charset="0"/>
                      </a:endParaRPr>
                    </a:p>
                  </a:txBody>
                  <a:tcPr marL="6279" marR="6279" marT="6279" marB="0" anchor="b"/>
                </a:tc>
                <a:extLst>
                  <a:ext uri="{0D108BD9-81ED-4DB2-BD59-A6C34878D82A}">
                    <a16:rowId xmlns:a16="http://schemas.microsoft.com/office/drawing/2014/main" val="68118280"/>
                  </a:ext>
                </a:extLst>
              </a:tr>
              <a:tr h="150696">
                <a:tc>
                  <a:txBody>
                    <a:bodyPr/>
                    <a:lstStyle/>
                    <a:p>
                      <a:pPr algn="l" fontAlgn="b"/>
                      <a:r>
                        <a:rPr lang="en-US" sz="900" u="none" strike="noStrike">
                          <a:effectLst/>
                        </a:rPr>
                        <a:t>CCTE_Shafer_MEA_dev_firing_rate_mean_dn</a:t>
                      </a:r>
                      <a:endParaRPr lang="en-US" sz="900" b="0" i="0" u="none" strike="noStrike">
                        <a:solidFill>
                          <a:srgbClr val="000000"/>
                        </a:solidFill>
                        <a:effectLst/>
                        <a:latin typeface="Calibri" panose="020F0502020204030204" pitchFamily="34" charset="0"/>
                      </a:endParaRPr>
                    </a:p>
                  </a:txBody>
                  <a:tcPr marL="6279" marR="6279" marT="6279" marB="0" anchor="b"/>
                </a:tc>
                <a:tc>
                  <a:txBody>
                    <a:bodyPr/>
                    <a:lstStyle/>
                    <a:p>
                      <a:pPr algn="ctr" fontAlgn="b"/>
                      <a:r>
                        <a:rPr lang="en-US" sz="900" u="none" strike="noStrike">
                          <a:effectLst/>
                        </a:rPr>
                        <a:t>0.553</a:t>
                      </a:r>
                      <a:endParaRPr lang="en-US" sz="900" b="0" i="0" u="none" strike="noStrike">
                        <a:solidFill>
                          <a:srgbClr val="000000"/>
                        </a:solidFill>
                        <a:effectLst/>
                        <a:latin typeface="Calibri" panose="020F0502020204030204" pitchFamily="34" charset="0"/>
                      </a:endParaRPr>
                    </a:p>
                  </a:txBody>
                  <a:tcPr marL="6279" marR="6279" marT="6279" marB="0" anchor="b"/>
                </a:tc>
                <a:tc>
                  <a:txBody>
                    <a:bodyPr/>
                    <a:lstStyle/>
                    <a:p>
                      <a:pPr algn="ctr" fontAlgn="b"/>
                      <a:r>
                        <a:rPr lang="en-US" sz="900" u="none" strike="noStrike">
                          <a:effectLst/>
                        </a:rPr>
                        <a:t>0.196</a:t>
                      </a:r>
                      <a:endParaRPr lang="en-US" sz="900" b="0" i="0" u="none" strike="noStrike">
                        <a:solidFill>
                          <a:srgbClr val="000000"/>
                        </a:solidFill>
                        <a:effectLst/>
                        <a:latin typeface="Calibri" panose="020F0502020204030204" pitchFamily="34" charset="0"/>
                      </a:endParaRPr>
                    </a:p>
                  </a:txBody>
                  <a:tcPr marL="6279" marR="6279" marT="6279" marB="0" anchor="b"/>
                </a:tc>
                <a:extLst>
                  <a:ext uri="{0D108BD9-81ED-4DB2-BD59-A6C34878D82A}">
                    <a16:rowId xmlns:a16="http://schemas.microsoft.com/office/drawing/2014/main" val="720396743"/>
                  </a:ext>
                </a:extLst>
              </a:tr>
              <a:tr h="150696">
                <a:tc>
                  <a:txBody>
                    <a:bodyPr/>
                    <a:lstStyle/>
                    <a:p>
                      <a:pPr algn="l" fontAlgn="b"/>
                      <a:r>
                        <a:rPr lang="en-US" sz="900" u="none" strike="noStrike">
                          <a:effectLst/>
                        </a:rPr>
                        <a:t>CCTE_Shafer_MEA_dev_network_spike_peak_dn</a:t>
                      </a:r>
                      <a:endParaRPr lang="en-US" sz="900" b="0" i="0" u="none" strike="noStrike">
                        <a:solidFill>
                          <a:srgbClr val="000000"/>
                        </a:solidFill>
                        <a:effectLst/>
                        <a:latin typeface="Calibri" panose="020F0502020204030204" pitchFamily="34" charset="0"/>
                      </a:endParaRPr>
                    </a:p>
                  </a:txBody>
                  <a:tcPr marL="6279" marR="6279" marT="6279" marB="0" anchor="b"/>
                </a:tc>
                <a:tc>
                  <a:txBody>
                    <a:bodyPr/>
                    <a:lstStyle/>
                    <a:p>
                      <a:pPr algn="ctr" fontAlgn="b"/>
                      <a:r>
                        <a:rPr lang="en-US" sz="900" u="none" strike="noStrike">
                          <a:effectLst/>
                        </a:rPr>
                        <a:t>0.599</a:t>
                      </a:r>
                      <a:endParaRPr lang="en-US" sz="900" b="0" i="0" u="none" strike="noStrike">
                        <a:solidFill>
                          <a:srgbClr val="000000"/>
                        </a:solidFill>
                        <a:effectLst/>
                        <a:latin typeface="Calibri" panose="020F0502020204030204" pitchFamily="34" charset="0"/>
                      </a:endParaRPr>
                    </a:p>
                  </a:txBody>
                  <a:tcPr marL="6279" marR="6279" marT="6279" marB="0" anchor="b"/>
                </a:tc>
                <a:tc>
                  <a:txBody>
                    <a:bodyPr/>
                    <a:lstStyle/>
                    <a:p>
                      <a:pPr algn="ctr" fontAlgn="b"/>
                      <a:r>
                        <a:rPr lang="en-US" sz="900" u="none" strike="noStrike">
                          <a:effectLst/>
                        </a:rPr>
                        <a:t>0.571</a:t>
                      </a:r>
                      <a:endParaRPr lang="en-US" sz="900" b="0" i="0" u="none" strike="noStrike">
                        <a:solidFill>
                          <a:srgbClr val="000000"/>
                        </a:solidFill>
                        <a:effectLst/>
                        <a:latin typeface="Calibri" panose="020F0502020204030204" pitchFamily="34" charset="0"/>
                      </a:endParaRPr>
                    </a:p>
                  </a:txBody>
                  <a:tcPr marL="6279" marR="6279" marT="6279" marB="0" anchor="b"/>
                </a:tc>
                <a:extLst>
                  <a:ext uri="{0D108BD9-81ED-4DB2-BD59-A6C34878D82A}">
                    <a16:rowId xmlns:a16="http://schemas.microsoft.com/office/drawing/2014/main" val="660529400"/>
                  </a:ext>
                </a:extLst>
              </a:tr>
              <a:tr h="150696">
                <a:tc>
                  <a:txBody>
                    <a:bodyPr/>
                    <a:lstStyle/>
                    <a:p>
                      <a:pPr algn="l" fontAlgn="b"/>
                      <a:r>
                        <a:rPr lang="en-US" sz="900" u="none" strike="noStrike">
                          <a:effectLst/>
                        </a:rPr>
                        <a:t>CCTE_Shafer_MEA_dev_network_spike_duration_std_dn</a:t>
                      </a:r>
                      <a:endParaRPr lang="en-US" sz="900" b="0" i="0" u="none" strike="noStrike">
                        <a:solidFill>
                          <a:srgbClr val="000000"/>
                        </a:solidFill>
                        <a:effectLst/>
                        <a:latin typeface="Calibri" panose="020F0502020204030204" pitchFamily="34" charset="0"/>
                      </a:endParaRPr>
                    </a:p>
                  </a:txBody>
                  <a:tcPr marL="6279" marR="6279" marT="6279" marB="0" anchor="b"/>
                </a:tc>
                <a:tc>
                  <a:txBody>
                    <a:bodyPr/>
                    <a:lstStyle/>
                    <a:p>
                      <a:pPr algn="ctr" fontAlgn="b"/>
                      <a:r>
                        <a:rPr lang="en-US" sz="900" u="none" strike="noStrike">
                          <a:effectLst/>
                        </a:rPr>
                        <a:t>0.699</a:t>
                      </a:r>
                      <a:endParaRPr lang="en-US" sz="900" b="0" i="0" u="none" strike="noStrike">
                        <a:solidFill>
                          <a:srgbClr val="000000"/>
                        </a:solidFill>
                        <a:effectLst/>
                        <a:latin typeface="Calibri" panose="020F0502020204030204" pitchFamily="34" charset="0"/>
                      </a:endParaRPr>
                    </a:p>
                  </a:txBody>
                  <a:tcPr marL="6279" marR="6279" marT="6279" marB="0" anchor="b"/>
                </a:tc>
                <a:tc>
                  <a:txBody>
                    <a:bodyPr/>
                    <a:lstStyle/>
                    <a:p>
                      <a:pPr algn="ctr" fontAlgn="b"/>
                      <a:r>
                        <a:rPr lang="en-US" sz="900" u="none" strike="noStrike">
                          <a:effectLst/>
                        </a:rPr>
                        <a:t>0.298</a:t>
                      </a:r>
                      <a:endParaRPr lang="en-US" sz="900" b="0" i="0" u="none" strike="noStrike">
                        <a:solidFill>
                          <a:srgbClr val="000000"/>
                        </a:solidFill>
                        <a:effectLst/>
                        <a:latin typeface="Calibri" panose="020F0502020204030204" pitchFamily="34" charset="0"/>
                      </a:endParaRPr>
                    </a:p>
                  </a:txBody>
                  <a:tcPr marL="6279" marR="6279" marT="6279" marB="0" anchor="b"/>
                </a:tc>
                <a:extLst>
                  <a:ext uri="{0D108BD9-81ED-4DB2-BD59-A6C34878D82A}">
                    <a16:rowId xmlns:a16="http://schemas.microsoft.com/office/drawing/2014/main" val="2537706555"/>
                  </a:ext>
                </a:extLst>
              </a:tr>
              <a:tr h="150696">
                <a:tc>
                  <a:txBody>
                    <a:bodyPr/>
                    <a:lstStyle/>
                    <a:p>
                      <a:pPr algn="l" fontAlgn="b"/>
                      <a:r>
                        <a:rPr lang="en-US" sz="900" u="none" strike="noStrike">
                          <a:effectLst/>
                        </a:rPr>
                        <a:t>CCTE_Shafer_MEA_dev_per_burst_spike_percent_dn</a:t>
                      </a:r>
                      <a:endParaRPr lang="en-US" sz="900" b="0" i="0" u="none" strike="noStrike">
                        <a:solidFill>
                          <a:srgbClr val="000000"/>
                        </a:solidFill>
                        <a:effectLst/>
                        <a:latin typeface="Calibri" panose="020F0502020204030204" pitchFamily="34" charset="0"/>
                      </a:endParaRPr>
                    </a:p>
                  </a:txBody>
                  <a:tcPr marL="6279" marR="6279" marT="6279" marB="0" anchor="b"/>
                </a:tc>
                <a:tc>
                  <a:txBody>
                    <a:bodyPr/>
                    <a:lstStyle/>
                    <a:p>
                      <a:pPr algn="ctr" fontAlgn="b"/>
                      <a:r>
                        <a:rPr lang="en-US" sz="900" u="none" strike="noStrike" dirty="0">
                          <a:effectLst/>
                        </a:rPr>
                        <a:t>0.758</a:t>
                      </a:r>
                      <a:endParaRPr lang="en-US" sz="900" b="0" i="0" u="none" strike="noStrike" dirty="0">
                        <a:solidFill>
                          <a:srgbClr val="000000"/>
                        </a:solidFill>
                        <a:effectLst/>
                        <a:latin typeface="Calibri" panose="020F0502020204030204" pitchFamily="34" charset="0"/>
                      </a:endParaRPr>
                    </a:p>
                  </a:txBody>
                  <a:tcPr marL="6279" marR="6279" marT="6279" marB="0" anchor="b"/>
                </a:tc>
                <a:tc>
                  <a:txBody>
                    <a:bodyPr/>
                    <a:lstStyle/>
                    <a:p>
                      <a:pPr algn="ctr" fontAlgn="b"/>
                      <a:r>
                        <a:rPr lang="en-US" sz="900" u="none" strike="noStrike" dirty="0">
                          <a:effectLst/>
                        </a:rPr>
                        <a:t>0.298</a:t>
                      </a:r>
                      <a:endParaRPr lang="en-US" sz="900" b="0" i="0" u="none" strike="noStrike" dirty="0">
                        <a:solidFill>
                          <a:srgbClr val="000000"/>
                        </a:solidFill>
                        <a:effectLst/>
                        <a:latin typeface="Calibri" panose="020F0502020204030204" pitchFamily="34" charset="0"/>
                      </a:endParaRPr>
                    </a:p>
                  </a:txBody>
                  <a:tcPr marL="6279" marR="6279" marT="6279" marB="0" anchor="b"/>
                </a:tc>
                <a:extLst>
                  <a:ext uri="{0D108BD9-81ED-4DB2-BD59-A6C34878D82A}">
                    <a16:rowId xmlns:a16="http://schemas.microsoft.com/office/drawing/2014/main" val="3691474198"/>
                  </a:ext>
                </a:extLst>
              </a:tr>
              <a:tr h="150696">
                <a:tc>
                  <a:txBody>
                    <a:bodyPr/>
                    <a:lstStyle/>
                    <a:p>
                      <a:pPr algn="l" fontAlgn="b"/>
                      <a:r>
                        <a:rPr lang="en-US" sz="900" u="none" strike="noStrike">
                          <a:effectLst/>
                        </a:rPr>
                        <a:t>CCTE_Shafer_MEA_dev_per_network_spike_spike_number_mean_dn</a:t>
                      </a:r>
                      <a:endParaRPr lang="en-US" sz="900" b="0" i="0" u="none" strike="noStrike">
                        <a:solidFill>
                          <a:srgbClr val="000000"/>
                        </a:solidFill>
                        <a:effectLst/>
                        <a:latin typeface="Calibri" panose="020F0502020204030204" pitchFamily="34" charset="0"/>
                      </a:endParaRPr>
                    </a:p>
                  </a:txBody>
                  <a:tcPr marL="6279" marR="6279" marT="6279" marB="0" anchor="b"/>
                </a:tc>
                <a:tc>
                  <a:txBody>
                    <a:bodyPr/>
                    <a:lstStyle/>
                    <a:p>
                      <a:pPr algn="ctr" fontAlgn="b"/>
                      <a:r>
                        <a:rPr lang="en-US" sz="900" u="none" strike="noStrike">
                          <a:effectLst/>
                        </a:rPr>
                        <a:t>0.772</a:t>
                      </a:r>
                      <a:endParaRPr lang="en-US" sz="900" b="0" i="0" u="none" strike="noStrike">
                        <a:solidFill>
                          <a:srgbClr val="000000"/>
                        </a:solidFill>
                        <a:effectLst/>
                        <a:latin typeface="Calibri" panose="020F0502020204030204" pitchFamily="34" charset="0"/>
                      </a:endParaRPr>
                    </a:p>
                  </a:txBody>
                  <a:tcPr marL="6279" marR="6279" marT="6279" marB="0" anchor="b"/>
                </a:tc>
                <a:tc>
                  <a:txBody>
                    <a:bodyPr/>
                    <a:lstStyle/>
                    <a:p>
                      <a:pPr algn="ctr" fontAlgn="b"/>
                      <a:r>
                        <a:rPr lang="en-US" sz="900" u="none" strike="noStrike">
                          <a:effectLst/>
                        </a:rPr>
                        <a:t>0.420</a:t>
                      </a:r>
                      <a:endParaRPr lang="en-US" sz="900" b="0" i="0" u="none" strike="noStrike">
                        <a:solidFill>
                          <a:srgbClr val="000000"/>
                        </a:solidFill>
                        <a:effectLst/>
                        <a:latin typeface="Calibri" panose="020F0502020204030204" pitchFamily="34" charset="0"/>
                      </a:endParaRPr>
                    </a:p>
                  </a:txBody>
                  <a:tcPr marL="6279" marR="6279" marT="6279" marB="0" anchor="b"/>
                </a:tc>
                <a:extLst>
                  <a:ext uri="{0D108BD9-81ED-4DB2-BD59-A6C34878D82A}">
                    <a16:rowId xmlns:a16="http://schemas.microsoft.com/office/drawing/2014/main" val="2491723509"/>
                  </a:ext>
                </a:extLst>
              </a:tr>
              <a:tr h="150696">
                <a:tc>
                  <a:txBody>
                    <a:bodyPr/>
                    <a:lstStyle/>
                    <a:p>
                      <a:pPr algn="l" fontAlgn="b"/>
                      <a:r>
                        <a:rPr lang="en-US" sz="900" u="none" strike="noStrike">
                          <a:effectLst/>
                        </a:rPr>
                        <a:t>CCTE_Shafer_MEA_dev_burst_duration_mean_dn</a:t>
                      </a:r>
                      <a:endParaRPr lang="en-US" sz="900" b="0" i="0" u="none" strike="noStrike">
                        <a:solidFill>
                          <a:srgbClr val="000000"/>
                        </a:solidFill>
                        <a:effectLst/>
                        <a:latin typeface="Calibri" panose="020F0502020204030204" pitchFamily="34" charset="0"/>
                      </a:endParaRPr>
                    </a:p>
                  </a:txBody>
                  <a:tcPr marL="6279" marR="6279" marT="6279" marB="0" anchor="b"/>
                </a:tc>
                <a:tc>
                  <a:txBody>
                    <a:bodyPr/>
                    <a:lstStyle/>
                    <a:p>
                      <a:pPr algn="ctr" fontAlgn="b"/>
                      <a:r>
                        <a:rPr lang="en-US" sz="900" u="none" strike="noStrike">
                          <a:effectLst/>
                        </a:rPr>
                        <a:t>0.783</a:t>
                      </a:r>
                      <a:endParaRPr lang="en-US" sz="900" b="0" i="0" u="none" strike="noStrike">
                        <a:solidFill>
                          <a:srgbClr val="000000"/>
                        </a:solidFill>
                        <a:effectLst/>
                        <a:latin typeface="Calibri" panose="020F0502020204030204" pitchFamily="34" charset="0"/>
                      </a:endParaRPr>
                    </a:p>
                  </a:txBody>
                  <a:tcPr marL="6279" marR="6279" marT="6279" marB="0" anchor="b"/>
                </a:tc>
                <a:tc>
                  <a:txBody>
                    <a:bodyPr/>
                    <a:lstStyle/>
                    <a:p>
                      <a:pPr algn="ctr" fontAlgn="b"/>
                      <a:r>
                        <a:rPr lang="en-US" sz="900" u="none" strike="noStrike">
                          <a:effectLst/>
                        </a:rPr>
                        <a:t>0.368</a:t>
                      </a:r>
                      <a:endParaRPr lang="en-US" sz="900" b="0" i="0" u="none" strike="noStrike">
                        <a:solidFill>
                          <a:srgbClr val="000000"/>
                        </a:solidFill>
                        <a:effectLst/>
                        <a:latin typeface="Calibri" panose="020F0502020204030204" pitchFamily="34" charset="0"/>
                      </a:endParaRPr>
                    </a:p>
                  </a:txBody>
                  <a:tcPr marL="6279" marR="6279" marT="6279" marB="0" anchor="b"/>
                </a:tc>
                <a:extLst>
                  <a:ext uri="{0D108BD9-81ED-4DB2-BD59-A6C34878D82A}">
                    <a16:rowId xmlns:a16="http://schemas.microsoft.com/office/drawing/2014/main" val="635479180"/>
                  </a:ext>
                </a:extLst>
              </a:tr>
              <a:tr h="150696">
                <a:tc>
                  <a:txBody>
                    <a:bodyPr/>
                    <a:lstStyle/>
                    <a:p>
                      <a:pPr algn="l" fontAlgn="b"/>
                      <a:r>
                        <a:rPr lang="en-US" sz="900" u="none" strike="noStrike">
                          <a:effectLst/>
                        </a:rPr>
                        <a:t>CCTE_Shafer_MEA_dev_inter_network_spike_interval_mean_dn</a:t>
                      </a:r>
                      <a:endParaRPr lang="en-US" sz="900" b="0" i="0" u="none" strike="noStrike">
                        <a:solidFill>
                          <a:srgbClr val="000000"/>
                        </a:solidFill>
                        <a:effectLst/>
                        <a:latin typeface="Calibri" panose="020F0502020204030204" pitchFamily="34" charset="0"/>
                      </a:endParaRPr>
                    </a:p>
                  </a:txBody>
                  <a:tcPr marL="6279" marR="6279" marT="6279" marB="0" anchor="b"/>
                </a:tc>
                <a:tc>
                  <a:txBody>
                    <a:bodyPr/>
                    <a:lstStyle/>
                    <a:p>
                      <a:pPr algn="ctr" fontAlgn="b"/>
                      <a:r>
                        <a:rPr lang="en-US" sz="900" u="none" strike="noStrike">
                          <a:effectLst/>
                        </a:rPr>
                        <a:t>0.794</a:t>
                      </a:r>
                      <a:endParaRPr lang="en-US" sz="900" b="0" i="0" u="none" strike="noStrike">
                        <a:solidFill>
                          <a:srgbClr val="000000"/>
                        </a:solidFill>
                        <a:effectLst/>
                        <a:latin typeface="Calibri" panose="020F0502020204030204" pitchFamily="34" charset="0"/>
                      </a:endParaRPr>
                    </a:p>
                  </a:txBody>
                  <a:tcPr marL="6279" marR="6279" marT="6279" marB="0" anchor="b"/>
                </a:tc>
                <a:tc>
                  <a:txBody>
                    <a:bodyPr/>
                    <a:lstStyle/>
                    <a:p>
                      <a:pPr algn="ctr" fontAlgn="b"/>
                      <a:r>
                        <a:rPr lang="en-US" sz="900" u="none" strike="noStrike">
                          <a:effectLst/>
                        </a:rPr>
                        <a:t>0.136</a:t>
                      </a:r>
                      <a:endParaRPr lang="en-US" sz="900" b="0" i="0" u="none" strike="noStrike">
                        <a:solidFill>
                          <a:srgbClr val="000000"/>
                        </a:solidFill>
                        <a:effectLst/>
                        <a:latin typeface="Calibri" panose="020F0502020204030204" pitchFamily="34" charset="0"/>
                      </a:endParaRPr>
                    </a:p>
                  </a:txBody>
                  <a:tcPr marL="6279" marR="6279" marT="6279" marB="0" anchor="b"/>
                </a:tc>
                <a:extLst>
                  <a:ext uri="{0D108BD9-81ED-4DB2-BD59-A6C34878D82A}">
                    <a16:rowId xmlns:a16="http://schemas.microsoft.com/office/drawing/2014/main" val="583711431"/>
                  </a:ext>
                </a:extLst>
              </a:tr>
              <a:tr h="150696">
                <a:tc>
                  <a:txBody>
                    <a:bodyPr/>
                    <a:lstStyle/>
                    <a:p>
                      <a:pPr algn="l" fontAlgn="b"/>
                      <a:r>
                        <a:rPr lang="en-US" sz="900" u="none" strike="noStrike" dirty="0" err="1">
                          <a:effectLst/>
                        </a:rPr>
                        <a:t>CCTE_Shafer_MEA_dev_correlation_coefficient_mean_dn</a:t>
                      </a:r>
                      <a:endParaRPr lang="en-US" sz="900" b="0" i="0" u="none" strike="noStrike" dirty="0">
                        <a:solidFill>
                          <a:srgbClr val="000000"/>
                        </a:solidFill>
                        <a:effectLst/>
                        <a:latin typeface="Calibri" panose="020F0502020204030204" pitchFamily="34" charset="0"/>
                      </a:endParaRPr>
                    </a:p>
                  </a:txBody>
                  <a:tcPr marL="6279" marR="6279" marT="6279" marB="0" anchor="b"/>
                </a:tc>
                <a:tc>
                  <a:txBody>
                    <a:bodyPr/>
                    <a:lstStyle/>
                    <a:p>
                      <a:pPr algn="ctr" fontAlgn="b"/>
                      <a:r>
                        <a:rPr lang="en-US" sz="900" u="none" strike="noStrike" dirty="0">
                          <a:effectLst/>
                        </a:rPr>
                        <a:t>0.832</a:t>
                      </a:r>
                      <a:endParaRPr lang="en-US" sz="900" b="0" i="0" u="none" strike="noStrike" dirty="0">
                        <a:solidFill>
                          <a:srgbClr val="000000"/>
                        </a:solidFill>
                        <a:effectLst/>
                        <a:latin typeface="Calibri" panose="020F0502020204030204" pitchFamily="34" charset="0"/>
                      </a:endParaRPr>
                    </a:p>
                  </a:txBody>
                  <a:tcPr marL="6279" marR="6279" marT="6279" marB="0" anchor="b"/>
                </a:tc>
                <a:tc>
                  <a:txBody>
                    <a:bodyPr/>
                    <a:lstStyle/>
                    <a:p>
                      <a:pPr algn="ctr" fontAlgn="b"/>
                      <a:r>
                        <a:rPr lang="en-US" sz="900" u="none" strike="noStrike">
                          <a:effectLst/>
                        </a:rPr>
                        <a:t>0.404</a:t>
                      </a:r>
                      <a:endParaRPr lang="en-US" sz="900" b="0" i="0" u="none" strike="noStrike">
                        <a:solidFill>
                          <a:srgbClr val="000000"/>
                        </a:solidFill>
                        <a:effectLst/>
                        <a:latin typeface="Calibri" panose="020F0502020204030204" pitchFamily="34" charset="0"/>
                      </a:endParaRPr>
                    </a:p>
                  </a:txBody>
                  <a:tcPr marL="6279" marR="6279" marT="6279" marB="0" anchor="b"/>
                </a:tc>
                <a:extLst>
                  <a:ext uri="{0D108BD9-81ED-4DB2-BD59-A6C34878D82A}">
                    <a16:rowId xmlns:a16="http://schemas.microsoft.com/office/drawing/2014/main" val="1221131892"/>
                  </a:ext>
                </a:extLst>
              </a:tr>
              <a:tr h="150696">
                <a:tc>
                  <a:txBody>
                    <a:bodyPr/>
                    <a:lstStyle/>
                    <a:p>
                      <a:pPr algn="l" fontAlgn="b"/>
                      <a:r>
                        <a:rPr lang="en-US" sz="900" u="none" strike="noStrike">
                          <a:effectLst/>
                        </a:rPr>
                        <a:t>CCTE_Shafer_MEA_dev_spike_duration_mean_dn</a:t>
                      </a:r>
                      <a:endParaRPr lang="en-US" sz="900" b="0" i="0" u="none" strike="noStrike">
                        <a:solidFill>
                          <a:srgbClr val="000000"/>
                        </a:solidFill>
                        <a:effectLst/>
                        <a:latin typeface="Calibri" panose="020F0502020204030204" pitchFamily="34" charset="0"/>
                      </a:endParaRPr>
                    </a:p>
                  </a:txBody>
                  <a:tcPr marL="6279" marR="6279" marT="6279" marB="0" anchor="b"/>
                </a:tc>
                <a:tc>
                  <a:txBody>
                    <a:bodyPr/>
                    <a:lstStyle/>
                    <a:p>
                      <a:pPr algn="ctr" fontAlgn="b"/>
                      <a:r>
                        <a:rPr lang="en-US" sz="900" u="none" strike="noStrike">
                          <a:effectLst/>
                        </a:rPr>
                        <a:t>0.866</a:t>
                      </a:r>
                      <a:endParaRPr lang="en-US" sz="900" b="0" i="0" u="none" strike="noStrike">
                        <a:solidFill>
                          <a:srgbClr val="000000"/>
                        </a:solidFill>
                        <a:effectLst/>
                        <a:latin typeface="Calibri" panose="020F0502020204030204" pitchFamily="34" charset="0"/>
                      </a:endParaRPr>
                    </a:p>
                  </a:txBody>
                  <a:tcPr marL="6279" marR="6279" marT="6279" marB="0" anchor="b"/>
                </a:tc>
                <a:tc>
                  <a:txBody>
                    <a:bodyPr/>
                    <a:lstStyle/>
                    <a:p>
                      <a:pPr algn="ctr" fontAlgn="b"/>
                      <a:r>
                        <a:rPr lang="en-US" sz="900" u="none" strike="noStrike" dirty="0">
                          <a:effectLst/>
                        </a:rPr>
                        <a:t>0.370</a:t>
                      </a:r>
                      <a:endParaRPr lang="en-US" sz="900" b="0" i="0" u="none" strike="noStrike" dirty="0">
                        <a:solidFill>
                          <a:srgbClr val="000000"/>
                        </a:solidFill>
                        <a:effectLst/>
                        <a:latin typeface="Calibri" panose="020F0502020204030204" pitchFamily="34" charset="0"/>
                      </a:endParaRPr>
                    </a:p>
                  </a:txBody>
                  <a:tcPr marL="6279" marR="6279" marT="6279" marB="0" anchor="b"/>
                </a:tc>
                <a:extLst>
                  <a:ext uri="{0D108BD9-81ED-4DB2-BD59-A6C34878D82A}">
                    <a16:rowId xmlns:a16="http://schemas.microsoft.com/office/drawing/2014/main" val="135226782"/>
                  </a:ext>
                </a:extLst>
              </a:tr>
              <a:tr h="150696">
                <a:tc>
                  <a:txBody>
                    <a:bodyPr/>
                    <a:lstStyle/>
                    <a:p>
                      <a:pPr algn="l" fontAlgn="b"/>
                      <a:r>
                        <a:rPr lang="en-US" sz="900" u="none" strike="noStrike">
                          <a:effectLst/>
                        </a:rPr>
                        <a:t>CCTE_Mundy_HCI_CDI_NOG_BPCount_loss</a:t>
                      </a:r>
                      <a:endParaRPr lang="en-US" sz="900" b="0" i="0" u="none" strike="noStrike">
                        <a:solidFill>
                          <a:srgbClr val="000000"/>
                        </a:solidFill>
                        <a:effectLst/>
                        <a:latin typeface="Calibri" panose="020F0502020204030204" pitchFamily="34" charset="0"/>
                      </a:endParaRPr>
                    </a:p>
                  </a:txBody>
                  <a:tcPr marL="6279" marR="6279" marT="6279" marB="0" anchor="b"/>
                </a:tc>
                <a:tc>
                  <a:txBody>
                    <a:bodyPr/>
                    <a:lstStyle/>
                    <a:p>
                      <a:pPr algn="ctr" fontAlgn="b"/>
                      <a:r>
                        <a:rPr lang="en-US" sz="900" u="none" strike="noStrike">
                          <a:effectLst/>
                        </a:rPr>
                        <a:t>0.932</a:t>
                      </a:r>
                      <a:endParaRPr lang="en-US" sz="900" b="0" i="0" u="none" strike="noStrike">
                        <a:solidFill>
                          <a:srgbClr val="000000"/>
                        </a:solidFill>
                        <a:effectLst/>
                        <a:latin typeface="Calibri" panose="020F0502020204030204" pitchFamily="34" charset="0"/>
                      </a:endParaRPr>
                    </a:p>
                  </a:txBody>
                  <a:tcPr marL="6279" marR="6279" marT="6279" marB="0" anchor="b"/>
                </a:tc>
                <a:tc>
                  <a:txBody>
                    <a:bodyPr/>
                    <a:lstStyle/>
                    <a:p>
                      <a:pPr algn="ctr" fontAlgn="b"/>
                      <a:r>
                        <a:rPr lang="en-US" sz="900" u="none" strike="noStrike">
                          <a:effectLst/>
                        </a:rPr>
                        <a:t>0.717</a:t>
                      </a:r>
                      <a:endParaRPr lang="en-US" sz="900" b="0" i="0" u="none" strike="noStrike">
                        <a:solidFill>
                          <a:srgbClr val="000000"/>
                        </a:solidFill>
                        <a:effectLst/>
                        <a:latin typeface="Calibri" panose="020F0502020204030204" pitchFamily="34" charset="0"/>
                      </a:endParaRPr>
                    </a:p>
                  </a:txBody>
                  <a:tcPr marL="6279" marR="6279" marT="6279" marB="0" anchor="b"/>
                </a:tc>
                <a:extLst>
                  <a:ext uri="{0D108BD9-81ED-4DB2-BD59-A6C34878D82A}">
                    <a16:rowId xmlns:a16="http://schemas.microsoft.com/office/drawing/2014/main" val="2318403328"/>
                  </a:ext>
                </a:extLst>
              </a:tr>
              <a:tr h="150696">
                <a:tc>
                  <a:txBody>
                    <a:bodyPr/>
                    <a:lstStyle/>
                    <a:p>
                      <a:pPr algn="l" fontAlgn="b"/>
                      <a:r>
                        <a:rPr lang="en-US" sz="900" u="none" strike="noStrike">
                          <a:effectLst/>
                        </a:rPr>
                        <a:t>CCTE_Shafer_MEA_dev_interburst_interval_mean_dn</a:t>
                      </a:r>
                      <a:endParaRPr lang="en-US" sz="900" b="0" i="0" u="none" strike="noStrike">
                        <a:solidFill>
                          <a:srgbClr val="000000"/>
                        </a:solidFill>
                        <a:effectLst/>
                        <a:latin typeface="Calibri" panose="020F0502020204030204" pitchFamily="34" charset="0"/>
                      </a:endParaRPr>
                    </a:p>
                  </a:txBody>
                  <a:tcPr marL="6279" marR="6279" marT="6279" marB="0" anchor="b"/>
                </a:tc>
                <a:tc>
                  <a:txBody>
                    <a:bodyPr/>
                    <a:lstStyle/>
                    <a:p>
                      <a:pPr algn="ctr" fontAlgn="b"/>
                      <a:r>
                        <a:rPr lang="en-US" sz="900" u="none" strike="noStrike" dirty="0">
                          <a:effectLst/>
                        </a:rPr>
                        <a:t>0.952</a:t>
                      </a:r>
                      <a:endParaRPr lang="en-US" sz="900" b="0" i="0" u="none" strike="noStrike" dirty="0">
                        <a:solidFill>
                          <a:srgbClr val="000000"/>
                        </a:solidFill>
                        <a:effectLst/>
                        <a:latin typeface="Calibri" panose="020F0502020204030204" pitchFamily="34" charset="0"/>
                      </a:endParaRPr>
                    </a:p>
                  </a:txBody>
                  <a:tcPr marL="6279" marR="6279" marT="6279" marB="0" anchor="b"/>
                </a:tc>
                <a:tc>
                  <a:txBody>
                    <a:bodyPr/>
                    <a:lstStyle/>
                    <a:p>
                      <a:pPr algn="ctr" fontAlgn="b"/>
                      <a:r>
                        <a:rPr lang="en-US" sz="900" u="none" strike="noStrike">
                          <a:effectLst/>
                        </a:rPr>
                        <a:t>0.472</a:t>
                      </a:r>
                      <a:endParaRPr lang="en-US" sz="900" b="0" i="0" u="none" strike="noStrike">
                        <a:solidFill>
                          <a:srgbClr val="000000"/>
                        </a:solidFill>
                        <a:effectLst/>
                        <a:latin typeface="Calibri" panose="020F0502020204030204" pitchFamily="34" charset="0"/>
                      </a:endParaRPr>
                    </a:p>
                  </a:txBody>
                  <a:tcPr marL="6279" marR="6279" marT="6279" marB="0" anchor="b"/>
                </a:tc>
                <a:extLst>
                  <a:ext uri="{0D108BD9-81ED-4DB2-BD59-A6C34878D82A}">
                    <a16:rowId xmlns:a16="http://schemas.microsoft.com/office/drawing/2014/main" val="2034672736"/>
                  </a:ext>
                </a:extLst>
              </a:tr>
              <a:tr h="150696">
                <a:tc>
                  <a:txBody>
                    <a:bodyPr/>
                    <a:lstStyle/>
                    <a:p>
                      <a:pPr algn="l" fontAlgn="b"/>
                      <a:r>
                        <a:rPr lang="en-US" sz="900" u="none" strike="noStrike">
                          <a:effectLst/>
                        </a:rPr>
                        <a:t>CCTE_Shafer_MEA_dev_LDH_dn</a:t>
                      </a:r>
                      <a:endParaRPr lang="en-US" sz="900" b="0" i="0" u="none" strike="noStrike">
                        <a:solidFill>
                          <a:srgbClr val="000000"/>
                        </a:solidFill>
                        <a:effectLst/>
                        <a:latin typeface="Calibri" panose="020F0502020204030204" pitchFamily="34" charset="0"/>
                      </a:endParaRPr>
                    </a:p>
                  </a:txBody>
                  <a:tcPr marL="6279" marR="6279" marT="6279" marB="0" anchor="b"/>
                </a:tc>
                <a:tc>
                  <a:txBody>
                    <a:bodyPr/>
                    <a:lstStyle/>
                    <a:p>
                      <a:pPr algn="ctr" fontAlgn="b"/>
                      <a:r>
                        <a:rPr lang="en-US" sz="900" u="none" strike="noStrike">
                          <a:effectLst/>
                        </a:rPr>
                        <a:t>1.094</a:t>
                      </a:r>
                      <a:endParaRPr lang="en-US" sz="900" b="0" i="0" u="none" strike="noStrike">
                        <a:solidFill>
                          <a:srgbClr val="000000"/>
                        </a:solidFill>
                        <a:effectLst/>
                        <a:latin typeface="Calibri" panose="020F0502020204030204" pitchFamily="34" charset="0"/>
                      </a:endParaRPr>
                    </a:p>
                  </a:txBody>
                  <a:tcPr marL="6279" marR="6279" marT="6279" marB="0" anchor="b"/>
                </a:tc>
                <a:tc>
                  <a:txBody>
                    <a:bodyPr/>
                    <a:lstStyle/>
                    <a:p>
                      <a:pPr algn="ctr" fontAlgn="b"/>
                      <a:r>
                        <a:rPr lang="en-US" sz="900" u="none" strike="noStrike" dirty="0">
                          <a:effectLst/>
                        </a:rPr>
                        <a:t>0.301</a:t>
                      </a:r>
                      <a:endParaRPr lang="en-US" sz="900" b="0" i="0" u="none" strike="noStrike" dirty="0">
                        <a:solidFill>
                          <a:srgbClr val="000000"/>
                        </a:solidFill>
                        <a:effectLst/>
                        <a:latin typeface="Calibri" panose="020F0502020204030204" pitchFamily="34" charset="0"/>
                      </a:endParaRPr>
                    </a:p>
                  </a:txBody>
                  <a:tcPr marL="6279" marR="6279" marT="6279" marB="0" anchor="b"/>
                </a:tc>
                <a:extLst>
                  <a:ext uri="{0D108BD9-81ED-4DB2-BD59-A6C34878D82A}">
                    <a16:rowId xmlns:a16="http://schemas.microsoft.com/office/drawing/2014/main" val="493614570"/>
                  </a:ext>
                </a:extLst>
              </a:tr>
              <a:tr h="150696">
                <a:tc>
                  <a:txBody>
                    <a:bodyPr/>
                    <a:lstStyle/>
                    <a:p>
                      <a:pPr algn="l" fontAlgn="b"/>
                      <a:r>
                        <a:rPr lang="en-US" sz="900" u="none" strike="noStrike">
                          <a:effectLst/>
                        </a:rPr>
                        <a:t>CCTE_Mundy_HCI_CDI_NOG_NeuronCount_loss</a:t>
                      </a:r>
                      <a:endParaRPr lang="en-US" sz="900" b="0" i="0" u="none" strike="noStrike">
                        <a:solidFill>
                          <a:srgbClr val="000000"/>
                        </a:solidFill>
                        <a:effectLst/>
                        <a:latin typeface="Calibri" panose="020F0502020204030204" pitchFamily="34" charset="0"/>
                      </a:endParaRPr>
                    </a:p>
                  </a:txBody>
                  <a:tcPr marL="6279" marR="6279" marT="6279" marB="0" anchor="b"/>
                </a:tc>
                <a:tc>
                  <a:txBody>
                    <a:bodyPr/>
                    <a:lstStyle/>
                    <a:p>
                      <a:pPr algn="ctr" fontAlgn="b"/>
                      <a:r>
                        <a:rPr lang="en-US" sz="900" u="none" strike="noStrike">
                          <a:effectLst/>
                        </a:rPr>
                        <a:t>1.095</a:t>
                      </a:r>
                      <a:endParaRPr lang="en-US" sz="900" b="0" i="0" u="none" strike="noStrike">
                        <a:solidFill>
                          <a:srgbClr val="000000"/>
                        </a:solidFill>
                        <a:effectLst/>
                        <a:latin typeface="Calibri" panose="020F0502020204030204" pitchFamily="34" charset="0"/>
                      </a:endParaRPr>
                    </a:p>
                  </a:txBody>
                  <a:tcPr marL="6279" marR="6279" marT="6279" marB="0" anchor="b"/>
                </a:tc>
                <a:tc>
                  <a:txBody>
                    <a:bodyPr/>
                    <a:lstStyle/>
                    <a:p>
                      <a:pPr algn="ctr" fontAlgn="b"/>
                      <a:r>
                        <a:rPr lang="en-US" sz="900" u="none" strike="noStrike">
                          <a:effectLst/>
                        </a:rPr>
                        <a:t>0.530</a:t>
                      </a:r>
                      <a:endParaRPr lang="en-US" sz="900" b="0" i="0" u="none" strike="noStrike">
                        <a:solidFill>
                          <a:srgbClr val="000000"/>
                        </a:solidFill>
                        <a:effectLst/>
                        <a:latin typeface="Calibri" panose="020F0502020204030204" pitchFamily="34" charset="0"/>
                      </a:endParaRPr>
                    </a:p>
                  </a:txBody>
                  <a:tcPr marL="6279" marR="6279" marT="6279" marB="0" anchor="b"/>
                </a:tc>
                <a:extLst>
                  <a:ext uri="{0D108BD9-81ED-4DB2-BD59-A6C34878D82A}">
                    <a16:rowId xmlns:a16="http://schemas.microsoft.com/office/drawing/2014/main" val="3029204984"/>
                  </a:ext>
                </a:extLst>
              </a:tr>
              <a:tr h="150696">
                <a:tc>
                  <a:txBody>
                    <a:bodyPr/>
                    <a:lstStyle/>
                    <a:p>
                      <a:pPr algn="l" fontAlgn="b"/>
                      <a:r>
                        <a:rPr lang="en-US" sz="900" u="none" strike="noStrike">
                          <a:effectLst/>
                        </a:rPr>
                        <a:t>CCTE_Mundy_HCI_CDI_NOG_NeuriteLength_loss</a:t>
                      </a:r>
                      <a:endParaRPr lang="en-US" sz="900" b="0" i="0" u="none" strike="noStrike">
                        <a:solidFill>
                          <a:srgbClr val="000000"/>
                        </a:solidFill>
                        <a:effectLst/>
                        <a:latin typeface="Calibri" panose="020F0502020204030204" pitchFamily="34" charset="0"/>
                      </a:endParaRPr>
                    </a:p>
                  </a:txBody>
                  <a:tcPr marL="6279" marR="6279" marT="6279" marB="0" anchor="b"/>
                </a:tc>
                <a:tc>
                  <a:txBody>
                    <a:bodyPr/>
                    <a:lstStyle/>
                    <a:p>
                      <a:pPr algn="ctr" fontAlgn="b"/>
                      <a:r>
                        <a:rPr lang="en-US" sz="900" u="none" strike="noStrike" dirty="0">
                          <a:effectLst/>
                        </a:rPr>
                        <a:t>1.104</a:t>
                      </a:r>
                      <a:endParaRPr lang="en-US" sz="900" b="0" i="0" u="none" strike="noStrike" dirty="0">
                        <a:solidFill>
                          <a:srgbClr val="000000"/>
                        </a:solidFill>
                        <a:effectLst/>
                        <a:latin typeface="Calibri" panose="020F0502020204030204" pitchFamily="34" charset="0"/>
                      </a:endParaRPr>
                    </a:p>
                  </a:txBody>
                  <a:tcPr marL="6279" marR="6279" marT="6279" marB="0" anchor="b"/>
                </a:tc>
                <a:tc>
                  <a:txBody>
                    <a:bodyPr/>
                    <a:lstStyle/>
                    <a:p>
                      <a:pPr algn="ctr" fontAlgn="b"/>
                      <a:r>
                        <a:rPr lang="en-US" sz="900" u="none" strike="noStrike">
                          <a:effectLst/>
                        </a:rPr>
                        <a:t>0.384</a:t>
                      </a:r>
                      <a:endParaRPr lang="en-US" sz="900" b="0" i="0" u="none" strike="noStrike">
                        <a:solidFill>
                          <a:srgbClr val="000000"/>
                        </a:solidFill>
                        <a:effectLst/>
                        <a:latin typeface="Calibri" panose="020F0502020204030204" pitchFamily="34" charset="0"/>
                      </a:endParaRPr>
                    </a:p>
                  </a:txBody>
                  <a:tcPr marL="6279" marR="6279" marT="6279" marB="0" anchor="b"/>
                </a:tc>
                <a:extLst>
                  <a:ext uri="{0D108BD9-81ED-4DB2-BD59-A6C34878D82A}">
                    <a16:rowId xmlns:a16="http://schemas.microsoft.com/office/drawing/2014/main" val="2816904690"/>
                  </a:ext>
                </a:extLst>
              </a:tr>
              <a:tr h="150696">
                <a:tc>
                  <a:txBody>
                    <a:bodyPr/>
                    <a:lstStyle/>
                    <a:p>
                      <a:pPr algn="l" fontAlgn="b"/>
                      <a:r>
                        <a:rPr lang="de-DE" sz="900" u="none" strike="noStrike">
                          <a:effectLst/>
                        </a:rPr>
                        <a:t>CCTE_Shafer_MEA_dev_AB_dn</a:t>
                      </a:r>
                      <a:endParaRPr lang="de-DE" sz="900" b="0" i="0" u="none" strike="noStrike">
                        <a:solidFill>
                          <a:srgbClr val="000000"/>
                        </a:solidFill>
                        <a:effectLst/>
                        <a:latin typeface="Calibri" panose="020F0502020204030204" pitchFamily="34" charset="0"/>
                      </a:endParaRPr>
                    </a:p>
                  </a:txBody>
                  <a:tcPr marL="6279" marR="6279" marT="6279" marB="0" anchor="b"/>
                </a:tc>
                <a:tc>
                  <a:txBody>
                    <a:bodyPr/>
                    <a:lstStyle/>
                    <a:p>
                      <a:pPr algn="ctr" fontAlgn="b"/>
                      <a:r>
                        <a:rPr lang="en-US" sz="900" u="none" strike="noStrike">
                          <a:effectLst/>
                        </a:rPr>
                        <a:t>1.194</a:t>
                      </a:r>
                      <a:endParaRPr lang="en-US" sz="900" b="0" i="0" u="none" strike="noStrike">
                        <a:solidFill>
                          <a:srgbClr val="000000"/>
                        </a:solidFill>
                        <a:effectLst/>
                        <a:latin typeface="Calibri" panose="020F0502020204030204" pitchFamily="34" charset="0"/>
                      </a:endParaRPr>
                    </a:p>
                  </a:txBody>
                  <a:tcPr marL="6279" marR="6279" marT="6279" marB="0" anchor="b"/>
                </a:tc>
                <a:tc>
                  <a:txBody>
                    <a:bodyPr/>
                    <a:lstStyle/>
                    <a:p>
                      <a:pPr algn="ctr" fontAlgn="b"/>
                      <a:r>
                        <a:rPr lang="en-US" sz="900" u="none" strike="noStrike" dirty="0">
                          <a:effectLst/>
                        </a:rPr>
                        <a:t>0.236</a:t>
                      </a:r>
                      <a:endParaRPr lang="en-US" sz="900" b="0" i="0" u="none" strike="noStrike" dirty="0">
                        <a:solidFill>
                          <a:srgbClr val="000000"/>
                        </a:solidFill>
                        <a:effectLst/>
                        <a:latin typeface="Calibri" panose="020F0502020204030204" pitchFamily="34" charset="0"/>
                      </a:endParaRPr>
                    </a:p>
                  </a:txBody>
                  <a:tcPr marL="6279" marR="6279" marT="6279" marB="0" anchor="b"/>
                </a:tc>
                <a:extLst>
                  <a:ext uri="{0D108BD9-81ED-4DB2-BD59-A6C34878D82A}">
                    <a16:rowId xmlns:a16="http://schemas.microsoft.com/office/drawing/2014/main" val="3658770932"/>
                  </a:ext>
                </a:extLst>
              </a:tr>
              <a:tr h="150696">
                <a:tc>
                  <a:txBody>
                    <a:bodyPr/>
                    <a:lstStyle/>
                    <a:p>
                      <a:pPr algn="l" fontAlgn="b"/>
                      <a:r>
                        <a:rPr lang="en-US" sz="900" u="none" strike="noStrike">
                          <a:effectLst/>
                        </a:rPr>
                        <a:t>CCTE_Mundy_HCI_hNP1_Casp3_7_gain</a:t>
                      </a:r>
                      <a:endParaRPr lang="en-US" sz="900" b="0" i="0" u="none" strike="noStrike">
                        <a:solidFill>
                          <a:srgbClr val="000000"/>
                        </a:solidFill>
                        <a:effectLst/>
                        <a:latin typeface="Calibri" panose="020F0502020204030204" pitchFamily="34" charset="0"/>
                      </a:endParaRPr>
                    </a:p>
                  </a:txBody>
                  <a:tcPr marL="6279" marR="6279" marT="6279" marB="0" anchor="b"/>
                </a:tc>
                <a:tc>
                  <a:txBody>
                    <a:bodyPr/>
                    <a:lstStyle/>
                    <a:p>
                      <a:pPr algn="ctr" fontAlgn="b"/>
                      <a:r>
                        <a:rPr lang="en-US" sz="900" u="none" strike="noStrike" dirty="0">
                          <a:effectLst/>
                        </a:rPr>
                        <a:t>NA</a:t>
                      </a:r>
                      <a:endParaRPr lang="en-US" sz="900" b="0" i="0" u="none" strike="noStrike" dirty="0">
                        <a:solidFill>
                          <a:srgbClr val="000000"/>
                        </a:solidFill>
                        <a:effectLst/>
                        <a:latin typeface="Calibri" panose="020F0502020204030204" pitchFamily="34" charset="0"/>
                      </a:endParaRPr>
                    </a:p>
                  </a:txBody>
                  <a:tcPr marL="6279" marR="6279" marT="6279" marB="0" anchor="b"/>
                </a:tc>
                <a:tc>
                  <a:txBody>
                    <a:bodyPr/>
                    <a:lstStyle/>
                    <a:p>
                      <a:pPr algn="ctr" fontAlgn="b"/>
                      <a:r>
                        <a:rPr lang="en-US" sz="900" u="none" strike="noStrike" dirty="0">
                          <a:effectLst/>
                        </a:rPr>
                        <a:t>NA</a:t>
                      </a:r>
                      <a:endParaRPr lang="en-US" sz="900" b="0" i="0" u="none" strike="noStrike" dirty="0">
                        <a:solidFill>
                          <a:srgbClr val="000000"/>
                        </a:solidFill>
                        <a:effectLst/>
                        <a:latin typeface="Calibri" panose="020F0502020204030204" pitchFamily="34" charset="0"/>
                      </a:endParaRPr>
                    </a:p>
                  </a:txBody>
                  <a:tcPr marL="6279" marR="6279" marT="6279" marB="0" anchor="b"/>
                </a:tc>
                <a:extLst>
                  <a:ext uri="{0D108BD9-81ED-4DB2-BD59-A6C34878D82A}">
                    <a16:rowId xmlns:a16="http://schemas.microsoft.com/office/drawing/2014/main" val="2353150300"/>
                  </a:ext>
                </a:extLst>
              </a:tr>
              <a:tr h="150696">
                <a:tc>
                  <a:txBody>
                    <a:bodyPr/>
                    <a:lstStyle/>
                    <a:p>
                      <a:pPr algn="l" fontAlgn="b"/>
                      <a:r>
                        <a:rPr lang="en-US" sz="900" u="none" strike="noStrike">
                          <a:effectLst/>
                        </a:rPr>
                        <a:t>CCTE_Mundy_HCI_hNP1_CellTiter_loss</a:t>
                      </a:r>
                      <a:endParaRPr lang="en-US" sz="900" b="0" i="0" u="none" strike="noStrike">
                        <a:solidFill>
                          <a:srgbClr val="000000"/>
                        </a:solidFill>
                        <a:effectLst/>
                        <a:latin typeface="Calibri" panose="020F0502020204030204" pitchFamily="34" charset="0"/>
                      </a:endParaRPr>
                    </a:p>
                  </a:txBody>
                  <a:tcPr marL="6279" marR="6279" marT="6279" marB="0" anchor="b"/>
                </a:tc>
                <a:tc>
                  <a:txBody>
                    <a:bodyPr/>
                    <a:lstStyle/>
                    <a:p>
                      <a:pPr algn="ctr" fontAlgn="b"/>
                      <a:r>
                        <a:rPr lang="en-US" sz="900" u="none" strike="noStrike">
                          <a:effectLst/>
                        </a:rPr>
                        <a:t>NA</a:t>
                      </a:r>
                      <a:endParaRPr lang="en-US" sz="900" b="0" i="0" u="none" strike="noStrike">
                        <a:solidFill>
                          <a:srgbClr val="000000"/>
                        </a:solidFill>
                        <a:effectLst/>
                        <a:latin typeface="Calibri" panose="020F0502020204030204" pitchFamily="34" charset="0"/>
                      </a:endParaRPr>
                    </a:p>
                  </a:txBody>
                  <a:tcPr marL="6279" marR="6279" marT="6279" marB="0" anchor="b"/>
                </a:tc>
                <a:tc>
                  <a:txBody>
                    <a:bodyPr/>
                    <a:lstStyle/>
                    <a:p>
                      <a:pPr algn="ctr" fontAlgn="b"/>
                      <a:r>
                        <a:rPr lang="en-US" sz="900" u="none" strike="noStrike" dirty="0">
                          <a:effectLst/>
                        </a:rPr>
                        <a:t>NA</a:t>
                      </a:r>
                      <a:endParaRPr lang="en-US" sz="900" b="0" i="0" u="none" strike="noStrike" dirty="0">
                        <a:solidFill>
                          <a:srgbClr val="000000"/>
                        </a:solidFill>
                        <a:effectLst/>
                        <a:latin typeface="Calibri" panose="020F0502020204030204" pitchFamily="34" charset="0"/>
                      </a:endParaRPr>
                    </a:p>
                  </a:txBody>
                  <a:tcPr marL="6279" marR="6279" marT="6279" marB="0" anchor="b"/>
                </a:tc>
                <a:extLst>
                  <a:ext uri="{0D108BD9-81ED-4DB2-BD59-A6C34878D82A}">
                    <a16:rowId xmlns:a16="http://schemas.microsoft.com/office/drawing/2014/main" val="3811705753"/>
                  </a:ext>
                </a:extLst>
              </a:tr>
              <a:tr h="150696">
                <a:tc>
                  <a:txBody>
                    <a:bodyPr/>
                    <a:lstStyle/>
                    <a:p>
                      <a:pPr algn="l" fontAlgn="b"/>
                      <a:r>
                        <a:rPr lang="en-US" sz="900" u="none" strike="noStrike">
                          <a:effectLst/>
                        </a:rPr>
                        <a:t>CCTE_Mundy_HCI_hNP1_Pro_ObjectCount_loss</a:t>
                      </a:r>
                      <a:endParaRPr lang="en-US" sz="900" b="0" i="0" u="none" strike="noStrike">
                        <a:solidFill>
                          <a:srgbClr val="000000"/>
                        </a:solidFill>
                        <a:effectLst/>
                        <a:latin typeface="Calibri" panose="020F0502020204030204" pitchFamily="34" charset="0"/>
                      </a:endParaRPr>
                    </a:p>
                  </a:txBody>
                  <a:tcPr marL="6279" marR="6279" marT="6279" marB="0" anchor="b"/>
                </a:tc>
                <a:tc>
                  <a:txBody>
                    <a:bodyPr/>
                    <a:lstStyle/>
                    <a:p>
                      <a:pPr algn="ctr" fontAlgn="b"/>
                      <a:r>
                        <a:rPr lang="en-US" sz="900" u="none" strike="noStrike" dirty="0">
                          <a:effectLst/>
                        </a:rPr>
                        <a:t>NA</a:t>
                      </a:r>
                      <a:endParaRPr lang="en-US" sz="900" b="0" i="0" u="none" strike="noStrike" dirty="0">
                        <a:solidFill>
                          <a:srgbClr val="000000"/>
                        </a:solidFill>
                        <a:effectLst/>
                        <a:latin typeface="Calibri" panose="020F0502020204030204" pitchFamily="34" charset="0"/>
                      </a:endParaRPr>
                    </a:p>
                  </a:txBody>
                  <a:tcPr marL="6279" marR="6279" marT="6279" marB="0" anchor="b"/>
                </a:tc>
                <a:tc>
                  <a:txBody>
                    <a:bodyPr/>
                    <a:lstStyle/>
                    <a:p>
                      <a:pPr algn="ctr" fontAlgn="b"/>
                      <a:r>
                        <a:rPr lang="en-US" sz="900" u="none" strike="noStrike" dirty="0">
                          <a:effectLst/>
                        </a:rPr>
                        <a:t>NA</a:t>
                      </a:r>
                      <a:endParaRPr lang="en-US" sz="900" b="0" i="0" u="none" strike="noStrike" dirty="0">
                        <a:solidFill>
                          <a:srgbClr val="000000"/>
                        </a:solidFill>
                        <a:effectLst/>
                        <a:latin typeface="Calibri" panose="020F0502020204030204" pitchFamily="34" charset="0"/>
                      </a:endParaRPr>
                    </a:p>
                  </a:txBody>
                  <a:tcPr marL="6279" marR="6279" marT="6279" marB="0" anchor="b"/>
                </a:tc>
                <a:extLst>
                  <a:ext uri="{0D108BD9-81ED-4DB2-BD59-A6C34878D82A}">
                    <a16:rowId xmlns:a16="http://schemas.microsoft.com/office/drawing/2014/main" val="3326952055"/>
                  </a:ext>
                </a:extLst>
              </a:tr>
              <a:tr h="150696">
                <a:tc>
                  <a:txBody>
                    <a:bodyPr/>
                    <a:lstStyle/>
                    <a:p>
                      <a:pPr algn="l" fontAlgn="b"/>
                      <a:r>
                        <a:rPr lang="en-US" sz="900" u="none" strike="noStrike">
                          <a:effectLst/>
                        </a:rPr>
                        <a:t>CCTE_Mundy_HCI_hNP1_Pro_ResponderAvgInten_loss</a:t>
                      </a:r>
                      <a:endParaRPr lang="en-US" sz="900" b="0" i="0" u="none" strike="noStrike">
                        <a:solidFill>
                          <a:srgbClr val="000000"/>
                        </a:solidFill>
                        <a:effectLst/>
                        <a:latin typeface="Calibri" panose="020F0502020204030204" pitchFamily="34" charset="0"/>
                      </a:endParaRPr>
                    </a:p>
                  </a:txBody>
                  <a:tcPr marL="6279" marR="6279" marT="6279" marB="0" anchor="b"/>
                </a:tc>
                <a:tc>
                  <a:txBody>
                    <a:bodyPr/>
                    <a:lstStyle/>
                    <a:p>
                      <a:pPr algn="ctr" fontAlgn="b"/>
                      <a:r>
                        <a:rPr lang="en-US" sz="900" u="none" strike="noStrike">
                          <a:effectLst/>
                        </a:rPr>
                        <a:t>NA</a:t>
                      </a:r>
                      <a:endParaRPr lang="en-US" sz="900" b="0" i="0" u="none" strike="noStrike">
                        <a:solidFill>
                          <a:srgbClr val="000000"/>
                        </a:solidFill>
                        <a:effectLst/>
                        <a:latin typeface="Calibri" panose="020F0502020204030204" pitchFamily="34" charset="0"/>
                      </a:endParaRPr>
                    </a:p>
                  </a:txBody>
                  <a:tcPr marL="6279" marR="6279" marT="6279" marB="0" anchor="b"/>
                </a:tc>
                <a:tc>
                  <a:txBody>
                    <a:bodyPr/>
                    <a:lstStyle/>
                    <a:p>
                      <a:pPr algn="ctr" fontAlgn="b"/>
                      <a:r>
                        <a:rPr lang="en-US" sz="900" u="none" strike="noStrike" dirty="0">
                          <a:effectLst/>
                        </a:rPr>
                        <a:t>NA</a:t>
                      </a:r>
                      <a:endParaRPr lang="en-US" sz="900" b="0" i="0" u="none" strike="noStrike" dirty="0">
                        <a:solidFill>
                          <a:srgbClr val="000000"/>
                        </a:solidFill>
                        <a:effectLst/>
                        <a:latin typeface="Calibri" panose="020F0502020204030204" pitchFamily="34" charset="0"/>
                      </a:endParaRPr>
                    </a:p>
                  </a:txBody>
                  <a:tcPr marL="6279" marR="6279" marT="6279" marB="0" anchor="b"/>
                </a:tc>
                <a:extLst>
                  <a:ext uri="{0D108BD9-81ED-4DB2-BD59-A6C34878D82A}">
                    <a16:rowId xmlns:a16="http://schemas.microsoft.com/office/drawing/2014/main" val="1012616095"/>
                  </a:ext>
                </a:extLst>
              </a:tr>
              <a:tr h="150696">
                <a:tc>
                  <a:txBody>
                    <a:bodyPr/>
                    <a:lstStyle/>
                    <a:p>
                      <a:pPr algn="l" fontAlgn="b"/>
                      <a:r>
                        <a:rPr lang="nl-NL" sz="900" u="none" strike="noStrike">
                          <a:effectLst/>
                        </a:rPr>
                        <a:t>CCTE_Mundy_HCI_CDI_NOG_NeuriteCount_loss</a:t>
                      </a:r>
                      <a:endParaRPr lang="nl-NL" sz="900" b="0" i="0" u="none" strike="noStrike">
                        <a:solidFill>
                          <a:srgbClr val="000000"/>
                        </a:solidFill>
                        <a:effectLst/>
                        <a:latin typeface="Calibri" panose="020F0502020204030204" pitchFamily="34" charset="0"/>
                      </a:endParaRPr>
                    </a:p>
                  </a:txBody>
                  <a:tcPr marL="6279" marR="6279" marT="6279" marB="0" anchor="b"/>
                </a:tc>
                <a:tc>
                  <a:txBody>
                    <a:bodyPr/>
                    <a:lstStyle/>
                    <a:p>
                      <a:pPr algn="ctr" fontAlgn="b"/>
                      <a:r>
                        <a:rPr lang="en-US" sz="900" u="none" strike="noStrike">
                          <a:effectLst/>
                        </a:rPr>
                        <a:t>NA</a:t>
                      </a:r>
                      <a:endParaRPr lang="en-US" sz="900" b="0" i="0" u="none" strike="noStrike">
                        <a:solidFill>
                          <a:srgbClr val="000000"/>
                        </a:solidFill>
                        <a:effectLst/>
                        <a:latin typeface="Calibri" panose="020F0502020204030204" pitchFamily="34" charset="0"/>
                      </a:endParaRPr>
                    </a:p>
                  </a:txBody>
                  <a:tcPr marL="6279" marR="6279" marT="6279" marB="0" anchor="b"/>
                </a:tc>
                <a:tc>
                  <a:txBody>
                    <a:bodyPr/>
                    <a:lstStyle/>
                    <a:p>
                      <a:pPr algn="ctr" fontAlgn="b"/>
                      <a:r>
                        <a:rPr lang="en-US" sz="900" u="none" strike="noStrike" dirty="0">
                          <a:effectLst/>
                        </a:rPr>
                        <a:t>NA</a:t>
                      </a:r>
                      <a:endParaRPr lang="en-US" sz="900" b="0" i="0" u="none" strike="noStrike" dirty="0">
                        <a:solidFill>
                          <a:srgbClr val="000000"/>
                        </a:solidFill>
                        <a:effectLst/>
                        <a:latin typeface="Calibri" panose="020F0502020204030204" pitchFamily="34" charset="0"/>
                      </a:endParaRPr>
                    </a:p>
                  </a:txBody>
                  <a:tcPr marL="6279" marR="6279" marT="6279" marB="0" anchor="b"/>
                </a:tc>
                <a:extLst>
                  <a:ext uri="{0D108BD9-81ED-4DB2-BD59-A6C34878D82A}">
                    <a16:rowId xmlns:a16="http://schemas.microsoft.com/office/drawing/2014/main" val="2099129886"/>
                  </a:ext>
                </a:extLst>
              </a:tr>
            </a:tbl>
          </a:graphicData>
        </a:graphic>
      </p:graphicFrame>
      <p:sp>
        <p:nvSpPr>
          <p:cNvPr id="5" name="TextBox 4">
            <a:extLst>
              <a:ext uri="{FF2B5EF4-FFF2-40B4-BE49-F238E27FC236}">
                <a16:creationId xmlns:a16="http://schemas.microsoft.com/office/drawing/2014/main" id="{ABF2B8E1-902D-4EBC-85F6-83E67A5E6CD7}"/>
              </a:ext>
            </a:extLst>
          </p:cNvPr>
          <p:cNvSpPr txBox="1"/>
          <p:nvPr/>
        </p:nvSpPr>
        <p:spPr>
          <a:xfrm>
            <a:off x="470474" y="746094"/>
            <a:ext cx="5318892" cy="307777"/>
          </a:xfrm>
          <a:prstGeom prst="rect">
            <a:avLst/>
          </a:prstGeom>
          <a:noFill/>
        </p:spPr>
        <p:txBody>
          <a:bodyPr wrap="none" rtlCol="0">
            <a:spAutoFit/>
          </a:bodyPr>
          <a:lstStyle/>
          <a:p>
            <a:r>
              <a:rPr lang="en-US" sz="1400" b="1" dirty="0" err="1"/>
              <a:t>i</a:t>
            </a:r>
            <a:r>
              <a:rPr lang="en-US" sz="1400" b="1" dirty="0"/>
              <a:t>) Endpoint that determines the minimum potency (AC</a:t>
            </a:r>
            <a:r>
              <a:rPr lang="en-US" sz="1400" b="1" baseline="-25000" dirty="0"/>
              <a:t>50</a:t>
            </a:r>
            <a:r>
              <a:rPr lang="en-US" sz="1400" b="1" dirty="0"/>
              <a:t>) by chemical</a:t>
            </a:r>
          </a:p>
        </p:txBody>
      </p:sp>
      <p:sp>
        <p:nvSpPr>
          <p:cNvPr id="6" name="TextBox 5">
            <a:extLst>
              <a:ext uri="{FF2B5EF4-FFF2-40B4-BE49-F238E27FC236}">
                <a16:creationId xmlns:a16="http://schemas.microsoft.com/office/drawing/2014/main" id="{6E6010C7-5611-4A15-8126-2D8FD4C1C984}"/>
              </a:ext>
            </a:extLst>
          </p:cNvPr>
          <p:cNvSpPr txBox="1"/>
          <p:nvPr/>
        </p:nvSpPr>
        <p:spPr>
          <a:xfrm>
            <a:off x="6359553" y="746094"/>
            <a:ext cx="3888500" cy="307777"/>
          </a:xfrm>
          <a:prstGeom prst="rect">
            <a:avLst/>
          </a:prstGeom>
          <a:noFill/>
        </p:spPr>
        <p:txBody>
          <a:bodyPr wrap="none" rtlCol="0">
            <a:spAutoFit/>
          </a:bodyPr>
          <a:lstStyle/>
          <a:p>
            <a:r>
              <a:rPr lang="en-US" sz="1400" b="1" dirty="0"/>
              <a:t>ii) Mean AC</a:t>
            </a:r>
            <a:r>
              <a:rPr lang="en-US" sz="1400" b="1" baseline="-25000" dirty="0"/>
              <a:t>50</a:t>
            </a:r>
            <a:r>
              <a:rPr lang="en-US" sz="1400" b="1" dirty="0"/>
              <a:t> by endpoint (excluding QC fail PFAS)</a:t>
            </a:r>
          </a:p>
        </p:txBody>
      </p:sp>
    </p:spTree>
    <p:extLst>
      <p:ext uri="{BB962C8B-B14F-4D97-AF65-F5344CB8AC3E}">
        <p14:creationId xmlns:p14="http://schemas.microsoft.com/office/powerpoint/2010/main" val="538117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1C63C4-6B25-4E7B-8B99-0365CBD94E07}"/>
              </a:ext>
            </a:extLst>
          </p:cNvPr>
          <p:cNvSpPr txBox="1"/>
          <p:nvPr/>
        </p:nvSpPr>
        <p:spPr>
          <a:xfrm>
            <a:off x="1" y="0"/>
            <a:ext cx="11976100" cy="646331"/>
          </a:xfrm>
          <a:prstGeom prst="rect">
            <a:avLst/>
          </a:prstGeom>
          <a:noFill/>
        </p:spPr>
        <p:txBody>
          <a:bodyPr wrap="square" rtlCol="0">
            <a:spAutoFit/>
          </a:bodyPr>
          <a:lstStyle/>
          <a:p>
            <a:r>
              <a:rPr lang="en-US" dirty="0"/>
              <a:t>Supplemental Figure 4B. Concentration response curves for 8 PFAS for which the minimum AC</a:t>
            </a:r>
            <a:r>
              <a:rPr lang="en-US" baseline="-25000" dirty="0"/>
              <a:t>50</a:t>
            </a:r>
            <a:r>
              <a:rPr lang="en-US" dirty="0"/>
              <a:t> was identified by the endpoint measuring a decrease in bursting electrodes </a:t>
            </a:r>
          </a:p>
        </p:txBody>
      </p:sp>
      <p:sp>
        <p:nvSpPr>
          <p:cNvPr id="5" name="Rectangle 4">
            <a:extLst>
              <a:ext uri="{FF2B5EF4-FFF2-40B4-BE49-F238E27FC236}">
                <a16:creationId xmlns:a16="http://schemas.microsoft.com/office/drawing/2014/main" id="{55282E59-5EBC-4336-8124-A7835EF45804}"/>
              </a:ext>
            </a:extLst>
          </p:cNvPr>
          <p:cNvSpPr/>
          <p:nvPr/>
        </p:nvSpPr>
        <p:spPr>
          <a:xfrm>
            <a:off x="5930537" y="6439989"/>
            <a:ext cx="365760" cy="1698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34B94D4-56DA-4262-87CD-D4123281A08C}"/>
              </a:ext>
            </a:extLst>
          </p:cNvPr>
          <p:cNvPicPr>
            <a:picLocks noChangeAspect="1"/>
          </p:cNvPicPr>
          <p:nvPr/>
        </p:nvPicPr>
        <p:blipFill>
          <a:blip r:embed="rId2"/>
          <a:stretch>
            <a:fillRect/>
          </a:stretch>
        </p:blipFill>
        <p:spPr>
          <a:xfrm>
            <a:off x="367189" y="771637"/>
            <a:ext cx="5366650" cy="2834640"/>
          </a:xfrm>
          <a:prstGeom prst="rect">
            <a:avLst/>
          </a:prstGeom>
        </p:spPr>
      </p:pic>
      <p:pic>
        <p:nvPicPr>
          <p:cNvPr id="10" name="Picture 9">
            <a:extLst>
              <a:ext uri="{FF2B5EF4-FFF2-40B4-BE49-F238E27FC236}">
                <a16:creationId xmlns:a16="http://schemas.microsoft.com/office/drawing/2014/main" id="{194325AC-A891-43B7-9772-1BF499B33633}"/>
              </a:ext>
            </a:extLst>
          </p:cNvPr>
          <p:cNvPicPr>
            <a:picLocks noChangeAspect="1"/>
          </p:cNvPicPr>
          <p:nvPr/>
        </p:nvPicPr>
        <p:blipFill>
          <a:blip r:embed="rId3"/>
          <a:stretch>
            <a:fillRect/>
          </a:stretch>
        </p:blipFill>
        <p:spPr>
          <a:xfrm>
            <a:off x="6096000" y="771637"/>
            <a:ext cx="5381269" cy="2834640"/>
          </a:xfrm>
          <a:prstGeom prst="rect">
            <a:avLst/>
          </a:prstGeom>
        </p:spPr>
      </p:pic>
      <p:pic>
        <p:nvPicPr>
          <p:cNvPr id="12" name="Picture 11">
            <a:extLst>
              <a:ext uri="{FF2B5EF4-FFF2-40B4-BE49-F238E27FC236}">
                <a16:creationId xmlns:a16="http://schemas.microsoft.com/office/drawing/2014/main" id="{B448784B-B02E-4B07-A36B-79288E511C2B}"/>
              </a:ext>
            </a:extLst>
          </p:cNvPr>
          <p:cNvPicPr>
            <a:picLocks noChangeAspect="1"/>
          </p:cNvPicPr>
          <p:nvPr/>
        </p:nvPicPr>
        <p:blipFill>
          <a:blip r:embed="rId4"/>
          <a:stretch>
            <a:fillRect/>
          </a:stretch>
        </p:blipFill>
        <p:spPr>
          <a:xfrm>
            <a:off x="202090" y="3808873"/>
            <a:ext cx="5336977" cy="2834640"/>
          </a:xfrm>
          <a:prstGeom prst="rect">
            <a:avLst/>
          </a:prstGeom>
        </p:spPr>
      </p:pic>
      <p:pic>
        <p:nvPicPr>
          <p:cNvPr id="14" name="Picture 13">
            <a:extLst>
              <a:ext uri="{FF2B5EF4-FFF2-40B4-BE49-F238E27FC236}">
                <a16:creationId xmlns:a16="http://schemas.microsoft.com/office/drawing/2014/main" id="{925ACA4B-6417-4407-ACFB-970282603332}"/>
              </a:ext>
            </a:extLst>
          </p:cNvPr>
          <p:cNvPicPr>
            <a:picLocks noChangeAspect="1"/>
          </p:cNvPicPr>
          <p:nvPr/>
        </p:nvPicPr>
        <p:blipFill>
          <a:blip r:embed="rId5"/>
          <a:stretch>
            <a:fillRect/>
          </a:stretch>
        </p:blipFill>
        <p:spPr>
          <a:xfrm>
            <a:off x="6202317" y="3808873"/>
            <a:ext cx="5396427" cy="2834640"/>
          </a:xfrm>
          <a:prstGeom prst="rect">
            <a:avLst/>
          </a:prstGeom>
        </p:spPr>
      </p:pic>
      <p:sp>
        <p:nvSpPr>
          <p:cNvPr id="15" name="TextBox 14">
            <a:extLst>
              <a:ext uri="{FF2B5EF4-FFF2-40B4-BE49-F238E27FC236}">
                <a16:creationId xmlns:a16="http://schemas.microsoft.com/office/drawing/2014/main" id="{F2C43466-45D8-4887-97D7-9D1FB8DDA313}"/>
              </a:ext>
            </a:extLst>
          </p:cNvPr>
          <p:cNvSpPr txBox="1"/>
          <p:nvPr/>
        </p:nvSpPr>
        <p:spPr>
          <a:xfrm>
            <a:off x="367189" y="771637"/>
            <a:ext cx="301686" cy="369332"/>
          </a:xfrm>
          <a:prstGeom prst="rect">
            <a:avLst/>
          </a:prstGeom>
          <a:noFill/>
        </p:spPr>
        <p:txBody>
          <a:bodyPr wrap="none" rtlCol="0">
            <a:spAutoFit/>
          </a:bodyPr>
          <a:lstStyle/>
          <a:p>
            <a:r>
              <a:rPr lang="en-US" dirty="0">
                <a:solidFill>
                  <a:srgbClr val="FF0000"/>
                </a:solidFill>
              </a:rPr>
              <a:t>1</a:t>
            </a:r>
          </a:p>
        </p:txBody>
      </p:sp>
      <p:sp>
        <p:nvSpPr>
          <p:cNvPr id="16" name="TextBox 15">
            <a:extLst>
              <a:ext uri="{FF2B5EF4-FFF2-40B4-BE49-F238E27FC236}">
                <a16:creationId xmlns:a16="http://schemas.microsoft.com/office/drawing/2014/main" id="{503F7C76-BB04-4DCB-9AB7-3812AAD9F5A9}"/>
              </a:ext>
            </a:extLst>
          </p:cNvPr>
          <p:cNvSpPr txBox="1"/>
          <p:nvPr/>
        </p:nvSpPr>
        <p:spPr>
          <a:xfrm>
            <a:off x="6003441" y="771637"/>
            <a:ext cx="301686" cy="369332"/>
          </a:xfrm>
          <a:prstGeom prst="rect">
            <a:avLst/>
          </a:prstGeom>
          <a:noFill/>
        </p:spPr>
        <p:txBody>
          <a:bodyPr wrap="none" rtlCol="0">
            <a:spAutoFit/>
          </a:bodyPr>
          <a:lstStyle/>
          <a:p>
            <a:r>
              <a:rPr lang="en-US" dirty="0">
                <a:solidFill>
                  <a:srgbClr val="FF0000"/>
                </a:solidFill>
              </a:rPr>
              <a:t>2</a:t>
            </a:r>
          </a:p>
        </p:txBody>
      </p:sp>
      <p:sp>
        <p:nvSpPr>
          <p:cNvPr id="17" name="TextBox 16">
            <a:extLst>
              <a:ext uri="{FF2B5EF4-FFF2-40B4-BE49-F238E27FC236}">
                <a16:creationId xmlns:a16="http://schemas.microsoft.com/office/drawing/2014/main" id="{729A288C-1023-438D-A9FF-A7880569C2E3}"/>
              </a:ext>
            </a:extLst>
          </p:cNvPr>
          <p:cNvSpPr txBox="1"/>
          <p:nvPr/>
        </p:nvSpPr>
        <p:spPr>
          <a:xfrm>
            <a:off x="216346" y="3808873"/>
            <a:ext cx="301686" cy="369332"/>
          </a:xfrm>
          <a:prstGeom prst="rect">
            <a:avLst/>
          </a:prstGeom>
          <a:noFill/>
        </p:spPr>
        <p:txBody>
          <a:bodyPr wrap="none" rtlCol="0">
            <a:spAutoFit/>
          </a:bodyPr>
          <a:lstStyle/>
          <a:p>
            <a:r>
              <a:rPr lang="en-US" dirty="0">
                <a:solidFill>
                  <a:srgbClr val="FF0000"/>
                </a:solidFill>
              </a:rPr>
              <a:t>3</a:t>
            </a:r>
          </a:p>
        </p:txBody>
      </p:sp>
      <p:sp>
        <p:nvSpPr>
          <p:cNvPr id="18" name="TextBox 17">
            <a:extLst>
              <a:ext uri="{FF2B5EF4-FFF2-40B4-BE49-F238E27FC236}">
                <a16:creationId xmlns:a16="http://schemas.microsoft.com/office/drawing/2014/main" id="{607180DB-1718-4619-9E22-A3FE130031E9}"/>
              </a:ext>
            </a:extLst>
          </p:cNvPr>
          <p:cNvSpPr txBox="1"/>
          <p:nvPr/>
        </p:nvSpPr>
        <p:spPr>
          <a:xfrm>
            <a:off x="6209691" y="3808873"/>
            <a:ext cx="301686" cy="369332"/>
          </a:xfrm>
          <a:prstGeom prst="rect">
            <a:avLst/>
          </a:prstGeom>
          <a:noFill/>
        </p:spPr>
        <p:txBody>
          <a:bodyPr wrap="none" rtlCol="0">
            <a:spAutoFit/>
          </a:bodyPr>
          <a:lstStyle/>
          <a:p>
            <a:r>
              <a:rPr lang="en-US" dirty="0">
                <a:solidFill>
                  <a:srgbClr val="FF0000"/>
                </a:solidFill>
              </a:rPr>
              <a:t>4</a:t>
            </a:r>
          </a:p>
        </p:txBody>
      </p:sp>
    </p:spTree>
    <p:extLst>
      <p:ext uri="{BB962C8B-B14F-4D97-AF65-F5344CB8AC3E}">
        <p14:creationId xmlns:p14="http://schemas.microsoft.com/office/powerpoint/2010/main" val="2462172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1C63C4-6B25-4E7B-8B99-0365CBD94E07}"/>
              </a:ext>
            </a:extLst>
          </p:cNvPr>
          <p:cNvSpPr txBox="1"/>
          <p:nvPr/>
        </p:nvSpPr>
        <p:spPr>
          <a:xfrm>
            <a:off x="1" y="0"/>
            <a:ext cx="11976100" cy="646331"/>
          </a:xfrm>
          <a:prstGeom prst="rect">
            <a:avLst/>
          </a:prstGeom>
          <a:noFill/>
        </p:spPr>
        <p:txBody>
          <a:bodyPr wrap="square" rtlCol="0">
            <a:spAutoFit/>
          </a:bodyPr>
          <a:lstStyle/>
          <a:p>
            <a:r>
              <a:rPr lang="en-US" dirty="0"/>
              <a:t>Supplemental Figure 4B. Concentration response curves for 8 PFAS for which the minimum AC</a:t>
            </a:r>
            <a:r>
              <a:rPr lang="en-US" baseline="-25000" dirty="0"/>
              <a:t>50</a:t>
            </a:r>
            <a:r>
              <a:rPr lang="en-US" dirty="0"/>
              <a:t> was identified by the endpoint measuring a decrease in bursting electrodes </a:t>
            </a:r>
          </a:p>
        </p:txBody>
      </p:sp>
      <p:sp>
        <p:nvSpPr>
          <p:cNvPr id="5" name="Rectangle 4">
            <a:extLst>
              <a:ext uri="{FF2B5EF4-FFF2-40B4-BE49-F238E27FC236}">
                <a16:creationId xmlns:a16="http://schemas.microsoft.com/office/drawing/2014/main" id="{55282E59-5EBC-4336-8124-A7835EF45804}"/>
              </a:ext>
            </a:extLst>
          </p:cNvPr>
          <p:cNvSpPr/>
          <p:nvPr/>
        </p:nvSpPr>
        <p:spPr>
          <a:xfrm>
            <a:off x="5930537" y="6439989"/>
            <a:ext cx="365760" cy="1698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A19EBB0-4682-4D21-BB20-03264648BC75}"/>
              </a:ext>
            </a:extLst>
          </p:cNvPr>
          <p:cNvPicPr>
            <a:picLocks noChangeAspect="1"/>
          </p:cNvPicPr>
          <p:nvPr/>
        </p:nvPicPr>
        <p:blipFill>
          <a:blip r:embed="rId2"/>
          <a:stretch>
            <a:fillRect/>
          </a:stretch>
        </p:blipFill>
        <p:spPr>
          <a:xfrm>
            <a:off x="294685" y="777301"/>
            <a:ext cx="5635852" cy="2986791"/>
          </a:xfrm>
          <a:prstGeom prst="rect">
            <a:avLst/>
          </a:prstGeom>
        </p:spPr>
      </p:pic>
      <p:pic>
        <p:nvPicPr>
          <p:cNvPr id="7" name="Picture 6">
            <a:extLst>
              <a:ext uri="{FF2B5EF4-FFF2-40B4-BE49-F238E27FC236}">
                <a16:creationId xmlns:a16="http://schemas.microsoft.com/office/drawing/2014/main" id="{2DEFCFD9-9C3B-493D-9888-88A0E95DE380}"/>
              </a:ext>
            </a:extLst>
          </p:cNvPr>
          <p:cNvPicPr>
            <a:picLocks noChangeAspect="1"/>
          </p:cNvPicPr>
          <p:nvPr/>
        </p:nvPicPr>
        <p:blipFill>
          <a:blip r:embed="rId3"/>
          <a:stretch>
            <a:fillRect/>
          </a:stretch>
        </p:blipFill>
        <p:spPr>
          <a:xfrm>
            <a:off x="6096000" y="777301"/>
            <a:ext cx="5714636" cy="3074635"/>
          </a:xfrm>
          <a:prstGeom prst="rect">
            <a:avLst/>
          </a:prstGeom>
        </p:spPr>
      </p:pic>
      <p:pic>
        <p:nvPicPr>
          <p:cNvPr id="11" name="Picture 10">
            <a:extLst>
              <a:ext uri="{FF2B5EF4-FFF2-40B4-BE49-F238E27FC236}">
                <a16:creationId xmlns:a16="http://schemas.microsoft.com/office/drawing/2014/main" id="{265B0FA0-1206-4611-A295-290A26860BF8}"/>
              </a:ext>
            </a:extLst>
          </p:cNvPr>
          <p:cNvPicPr>
            <a:picLocks noChangeAspect="1"/>
          </p:cNvPicPr>
          <p:nvPr/>
        </p:nvPicPr>
        <p:blipFill>
          <a:blip r:embed="rId4"/>
          <a:stretch>
            <a:fillRect/>
          </a:stretch>
        </p:blipFill>
        <p:spPr>
          <a:xfrm>
            <a:off x="352199" y="3925413"/>
            <a:ext cx="5635852" cy="2998798"/>
          </a:xfrm>
          <a:prstGeom prst="rect">
            <a:avLst/>
          </a:prstGeom>
        </p:spPr>
      </p:pic>
      <p:pic>
        <p:nvPicPr>
          <p:cNvPr id="15" name="Picture 14">
            <a:extLst>
              <a:ext uri="{FF2B5EF4-FFF2-40B4-BE49-F238E27FC236}">
                <a16:creationId xmlns:a16="http://schemas.microsoft.com/office/drawing/2014/main" id="{B82D73A7-6348-4A9B-8CA4-723DAD820727}"/>
              </a:ext>
            </a:extLst>
          </p:cNvPr>
          <p:cNvPicPr>
            <a:picLocks noChangeAspect="1"/>
          </p:cNvPicPr>
          <p:nvPr/>
        </p:nvPicPr>
        <p:blipFill>
          <a:blip r:embed="rId5"/>
          <a:stretch>
            <a:fillRect/>
          </a:stretch>
        </p:blipFill>
        <p:spPr>
          <a:xfrm>
            <a:off x="6464300" y="3925413"/>
            <a:ext cx="5102089" cy="2696343"/>
          </a:xfrm>
          <a:prstGeom prst="rect">
            <a:avLst/>
          </a:prstGeom>
        </p:spPr>
      </p:pic>
      <p:sp>
        <p:nvSpPr>
          <p:cNvPr id="16" name="TextBox 15">
            <a:extLst>
              <a:ext uri="{FF2B5EF4-FFF2-40B4-BE49-F238E27FC236}">
                <a16:creationId xmlns:a16="http://schemas.microsoft.com/office/drawing/2014/main" id="{73BE1B55-0864-4F09-9140-09C4A542E994}"/>
              </a:ext>
            </a:extLst>
          </p:cNvPr>
          <p:cNvSpPr txBox="1"/>
          <p:nvPr/>
        </p:nvSpPr>
        <p:spPr>
          <a:xfrm>
            <a:off x="367189" y="777301"/>
            <a:ext cx="301686" cy="369332"/>
          </a:xfrm>
          <a:prstGeom prst="rect">
            <a:avLst/>
          </a:prstGeom>
          <a:noFill/>
        </p:spPr>
        <p:txBody>
          <a:bodyPr wrap="none" rtlCol="0">
            <a:spAutoFit/>
          </a:bodyPr>
          <a:lstStyle/>
          <a:p>
            <a:r>
              <a:rPr lang="en-US" dirty="0">
                <a:solidFill>
                  <a:srgbClr val="FF0000"/>
                </a:solidFill>
              </a:rPr>
              <a:t>5</a:t>
            </a:r>
          </a:p>
        </p:txBody>
      </p:sp>
      <p:sp>
        <p:nvSpPr>
          <p:cNvPr id="17" name="TextBox 16">
            <a:extLst>
              <a:ext uri="{FF2B5EF4-FFF2-40B4-BE49-F238E27FC236}">
                <a16:creationId xmlns:a16="http://schemas.microsoft.com/office/drawing/2014/main" id="{240D442C-1ED8-4D3C-A191-DD398FE96BDE}"/>
              </a:ext>
            </a:extLst>
          </p:cNvPr>
          <p:cNvSpPr txBox="1"/>
          <p:nvPr/>
        </p:nvSpPr>
        <p:spPr>
          <a:xfrm>
            <a:off x="6003441" y="777301"/>
            <a:ext cx="301686" cy="369332"/>
          </a:xfrm>
          <a:prstGeom prst="rect">
            <a:avLst/>
          </a:prstGeom>
          <a:noFill/>
        </p:spPr>
        <p:txBody>
          <a:bodyPr wrap="none" rtlCol="0">
            <a:spAutoFit/>
          </a:bodyPr>
          <a:lstStyle/>
          <a:p>
            <a:r>
              <a:rPr lang="en-US" dirty="0">
                <a:solidFill>
                  <a:srgbClr val="FF0000"/>
                </a:solidFill>
              </a:rPr>
              <a:t>6</a:t>
            </a:r>
          </a:p>
        </p:txBody>
      </p:sp>
      <p:sp>
        <p:nvSpPr>
          <p:cNvPr id="18" name="TextBox 17">
            <a:extLst>
              <a:ext uri="{FF2B5EF4-FFF2-40B4-BE49-F238E27FC236}">
                <a16:creationId xmlns:a16="http://schemas.microsoft.com/office/drawing/2014/main" id="{4EF2B238-B333-4E37-91CC-88BBD68F63E5}"/>
              </a:ext>
            </a:extLst>
          </p:cNvPr>
          <p:cNvSpPr txBox="1"/>
          <p:nvPr/>
        </p:nvSpPr>
        <p:spPr>
          <a:xfrm>
            <a:off x="216346" y="3925413"/>
            <a:ext cx="301686" cy="369332"/>
          </a:xfrm>
          <a:prstGeom prst="rect">
            <a:avLst/>
          </a:prstGeom>
          <a:noFill/>
        </p:spPr>
        <p:txBody>
          <a:bodyPr wrap="none" rtlCol="0">
            <a:spAutoFit/>
          </a:bodyPr>
          <a:lstStyle/>
          <a:p>
            <a:r>
              <a:rPr lang="en-US" dirty="0">
                <a:solidFill>
                  <a:srgbClr val="FF0000"/>
                </a:solidFill>
              </a:rPr>
              <a:t>7</a:t>
            </a:r>
          </a:p>
        </p:txBody>
      </p:sp>
      <p:sp>
        <p:nvSpPr>
          <p:cNvPr id="19" name="TextBox 18">
            <a:extLst>
              <a:ext uri="{FF2B5EF4-FFF2-40B4-BE49-F238E27FC236}">
                <a16:creationId xmlns:a16="http://schemas.microsoft.com/office/drawing/2014/main" id="{D529321C-2A42-4724-9EFC-EF852D7FF416}"/>
              </a:ext>
            </a:extLst>
          </p:cNvPr>
          <p:cNvSpPr txBox="1"/>
          <p:nvPr/>
        </p:nvSpPr>
        <p:spPr>
          <a:xfrm>
            <a:off x="6209691" y="3925413"/>
            <a:ext cx="301686" cy="369332"/>
          </a:xfrm>
          <a:prstGeom prst="rect">
            <a:avLst/>
          </a:prstGeom>
          <a:noFill/>
        </p:spPr>
        <p:txBody>
          <a:bodyPr wrap="none" rtlCol="0">
            <a:spAutoFit/>
          </a:bodyPr>
          <a:lstStyle/>
          <a:p>
            <a:r>
              <a:rPr lang="en-US" dirty="0">
                <a:solidFill>
                  <a:srgbClr val="FF0000"/>
                </a:solidFill>
              </a:rPr>
              <a:t>8</a:t>
            </a:r>
          </a:p>
        </p:txBody>
      </p:sp>
    </p:spTree>
    <p:extLst>
      <p:ext uri="{BB962C8B-B14F-4D97-AF65-F5344CB8AC3E}">
        <p14:creationId xmlns:p14="http://schemas.microsoft.com/office/powerpoint/2010/main" val="4020802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1C63C4-6B25-4E7B-8B99-0365CBD94E07}"/>
              </a:ext>
            </a:extLst>
          </p:cNvPr>
          <p:cNvSpPr txBox="1"/>
          <p:nvPr/>
        </p:nvSpPr>
        <p:spPr>
          <a:xfrm>
            <a:off x="38096" y="0"/>
            <a:ext cx="12115808" cy="646331"/>
          </a:xfrm>
          <a:prstGeom prst="rect">
            <a:avLst/>
          </a:prstGeom>
          <a:noFill/>
        </p:spPr>
        <p:txBody>
          <a:bodyPr wrap="square" rtlCol="0">
            <a:spAutoFit/>
          </a:bodyPr>
          <a:lstStyle/>
          <a:p>
            <a:r>
              <a:rPr lang="en-US" dirty="0"/>
              <a:t>Supplemental Figure 4C. Table of 8 PFAS for which the endpoint measuring decreased number of bursting electrodes (MEA NFA) identified the minimum potency</a:t>
            </a:r>
          </a:p>
        </p:txBody>
      </p:sp>
      <p:graphicFrame>
        <p:nvGraphicFramePr>
          <p:cNvPr id="5" name="Table 4">
            <a:extLst>
              <a:ext uri="{FF2B5EF4-FFF2-40B4-BE49-F238E27FC236}">
                <a16:creationId xmlns:a16="http://schemas.microsoft.com/office/drawing/2014/main" id="{02C33AC4-6477-4FBC-9720-BDEFA52EF5FD}"/>
              </a:ext>
            </a:extLst>
          </p:cNvPr>
          <p:cNvGraphicFramePr>
            <a:graphicFrameLocks noGrp="1"/>
          </p:cNvGraphicFramePr>
          <p:nvPr>
            <p:extLst>
              <p:ext uri="{D42A27DB-BD31-4B8C-83A1-F6EECF244321}">
                <p14:modId xmlns:p14="http://schemas.microsoft.com/office/powerpoint/2010/main" val="3447461471"/>
              </p:ext>
            </p:extLst>
          </p:nvPr>
        </p:nvGraphicFramePr>
        <p:xfrm>
          <a:off x="349249" y="646331"/>
          <a:ext cx="11679995" cy="6185791"/>
        </p:xfrm>
        <a:graphic>
          <a:graphicData uri="http://schemas.openxmlformats.org/drawingml/2006/table">
            <a:tbl>
              <a:tblPr firstRow="1">
                <a:tableStyleId>{F5AB1C69-6EDB-4FF4-983F-18BD219EF322}</a:tableStyleId>
              </a:tblPr>
              <a:tblGrid>
                <a:gridCol w="1034307">
                  <a:extLst>
                    <a:ext uri="{9D8B030D-6E8A-4147-A177-3AD203B41FA5}">
                      <a16:colId xmlns:a16="http://schemas.microsoft.com/office/drawing/2014/main" val="2936488898"/>
                    </a:ext>
                  </a:extLst>
                </a:gridCol>
                <a:gridCol w="285971">
                  <a:extLst>
                    <a:ext uri="{9D8B030D-6E8A-4147-A177-3AD203B41FA5}">
                      <a16:colId xmlns:a16="http://schemas.microsoft.com/office/drawing/2014/main" val="3962479385"/>
                    </a:ext>
                  </a:extLst>
                </a:gridCol>
                <a:gridCol w="348185">
                  <a:extLst>
                    <a:ext uri="{9D8B030D-6E8A-4147-A177-3AD203B41FA5}">
                      <a16:colId xmlns:a16="http://schemas.microsoft.com/office/drawing/2014/main" val="2276998362"/>
                    </a:ext>
                  </a:extLst>
                </a:gridCol>
                <a:gridCol w="456324">
                  <a:extLst>
                    <a:ext uri="{9D8B030D-6E8A-4147-A177-3AD203B41FA5}">
                      <a16:colId xmlns:a16="http://schemas.microsoft.com/office/drawing/2014/main" val="238505784"/>
                    </a:ext>
                  </a:extLst>
                </a:gridCol>
                <a:gridCol w="514114">
                  <a:extLst>
                    <a:ext uri="{9D8B030D-6E8A-4147-A177-3AD203B41FA5}">
                      <a16:colId xmlns:a16="http://schemas.microsoft.com/office/drawing/2014/main" val="4015758679"/>
                    </a:ext>
                  </a:extLst>
                </a:gridCol>
                <a:gridCol w="514114">
                  <a:extLst>
                    <a:ext uri="{9D8B030D-6E8A-4147-A177-3AD203B41FA5}">
                      <a16:colId xmlns:a16="http://schemas.microsoft.com/office/drawing/2014/main" val="1367393323"/>
                    </a:ext>
                  </a:extLst>
                </a:gridCol>
                <a:gridCol w="514114">
                  <a:extLst>
                    <a:ext uri="{9D8B030D-6E8A-4147-A177-3AD203B41FA5}">
                      <a16:colId xmlns:a16="http://schemas.microsoft.com/office/drawing/2014/main" val="3272387718"/>
                    </a:ext>
                  </a:extLst>
                </a:gridCol>
                <a:gridCol w="470772">
                  <a:extLst>
                    <a:ext uri="{9D8B030D-6E8A-4147-A177-3AD203B41FA5}">
                      <a16:colId xmlns:a16="http://schemas.microsoft.com/office/drawing/2014/main" val="1502569377"/>
                    </a:ext>
                  </a:extLst>
                </a:gridCol>
                <a:gridCol w="1176250">
                  <a:extLst>
                    <a:ext uri="{9D8B030D-6E8A-4147-A177-3AD203B41FA5}">
                      <a16:colId xmlns:a16="http://schemas.microsoft.com/office/drawing/2014/main" val="522002279"/>
                    </a:ext>
                  </a:extLst>
                </a:gridCol>
                <a:gridCol w="3234169">
                  <a:extLst>
                    <a:ext uri="{9D8B030D-6E8A-4147-A177-3AD203B41FA5}">
                      <a16:colId xmlns:a16="http://schemas.microsoft.com/office/drawing/2014/main" val="767938576"/>
                    </a:ext>
                  </a:extLst>
                </a:gridCol>
                <a:gridCol w="3131675">
                  <a:extLst>
                    <a:ext uri="{9D8B030D-6E8A-4147-A177-3AD203B41FA5}">
                      <a16:colId xmlns:a16="http://schemas.microsoft.com/office/drawing/2014/main" val="2555440833"/>
                    </a:ext>
                  </a:extLst>
                </a:gridCol>
              </a:tblGrid>
              <a:tr h="1127949">
                <a:tc>
                  <a:txBody>
                    <a:bodyPr/>
                    <a:lstStyle/>
                    <a:p>
                      <a:pPr algn="ctr" fontAlgn="b"/>
                      <a:r>
                        <a:rPr lang="en-US" sz="1200" u="none" strike="noStrike" dirty="0">
                          <a:effectLst/>
                        </a:rPr>
                        <a:t>DTXSID</a:t>
                      </a:r>
                      <a:endParaRPr lang="en-US" sz="1200" b="0" i="0" u="none" strike="noStrike" dirty="0">
                        <a:solidFill>
                          <a:srgbClr val="000000"/>
                        </a:solidFill>
                        <a:effectLst/>
                        <a:latin typeface="+mn-lt"/>
                      </a:endParaRPr>
                    </a:p>
                  </a:txBody>
                  <a:tcPr marL="4629" marR="4629" marT="4629" marB="0" anchor="ctr" anchorCtr="1"/>
                </a:tc>
                <a:tc>
                  <a:txBody>
                    <a:bodyPr/>
                    <a:lstStyle/>
                    <a:p>
                      <a:pPr algn="ctr" fontAlgn="b"/>
                      <a:r>
                        <a:rPr lang="en-US" sz="1200" u="none" strike="noStrike" dirty="0">
                          <a:effectLst/>
                        </a:rPr>
                        <a:t>Hit sum</a:t>
                      </a:r>
                    </a:p>
                    <a:p>
                      <a:pPr algn="ctr" fontAlgn="b"/>
                      <a:endParaRPr lang="en-US" sz="1200" b="0" i="0" u="none" strike="noStrike" dirty="0">
                        <a:solidFill>
                          <a:srgbClr val="000000"/>
                        </a:solidFill>
                        <a:effectLst/>
                        <a:latin typeface="+mn-lt"/>
                      </a:endParaRPr>
                    </a:p>
                  </a:txBody>
                  <a:tcPr marL="4629" marR="4629" marT="4629" marB="0" vert="vert270" anchor="ctr" anchorCtr="1"/>
                </a:tc>
                <a:tc>
                  <a:txBody>
                    <a:bodyPr/>
                    <a:lstStyle/>
                    <a:p>
                      <a:pPr algn="ctr" fontAlgn="b"/>
                      <a:r>
                        <a:rPr lang="en-US" sz="1200" u="none" strike="noStrike" dirty="0">
                          <a:effectLst/>
                        </a:rPr>
                        <a:t>N mc endpoints tested</a:t>
                      </a:r>
                      <a:endParaRPr lang="en-US" sz="1200" b="0" i="0" u="none" strike="noStrike" dirty="0">
                        <a:solidFill>
                          <a:srgbClr val="000000"/>
                        </a:solidFill>
                        <a:effectLst/>
                        <a:latin typeface="+mn-lt"/>
                      </a:endParaRPr>
                    </a:p>
                  </a:txBody>
                  <a:tcPr marL="4629" marR="4629" marT="4629" marB="0" vert="vert270" anchor="ctr" anchorCtr="1"/>
                </a:tc>
                <a:tc>
                  <a:txBody>
                    <a:bodyPr/>
                    <a:lstStyle/>
                    <a:p>
                      <a:pPr algn="ctr" fontAlgn="b"/>
                      <a:r>
                        <a:rPr lang="en-US" sz="1200" u="none" strike="noStrike" dirty="0">
                          <a:effectLst/>
                        </a:rPr>
                        <a:t>Mean AC50 (log10-uM)</a:t>
                      </a:r>
                      <a:endParaRPr lang="en-US" sz="1200" b="0" i="0" u="none" strike="noStrike" dirty="0">
                        <a:solidFill>
                          <a:srgbClr val="000000"/>
                        </a:solidFill>
                        <a:effectLst/>
                        <a:latin typeface="+mn-lt"/>
                      </a:endParaRPr>
                    </a:p>
                  </a:txBody>
                  <a:tcPr marL="4629" marR="4629" marT="4629" marB="0" vert="vert270" anchor="ctr" anchorCtr="1"/>
                </a:tc>
                <a:tc>
                  <a:txBody>
                    <a:bodyPr/>
                    <a:lstStyle/>
                    <a:p>
                      <a:pPr algn="ctr" fontAlgn="b"/>
                      <a:r>
                        <a:rPr lang="en-US" sz="1200" u="none" strike="noStrike" dirty="0" err="1">
                          <a:effectLst/>
                        </a:rPr>
                        <a:t>StDev</a:t>
                      </a:r>
                      <a:r>
                        <a:rPr lang="en-US" sz="1200" u="none" strike="noStrike" dirty="0">
                          <a:effectLst/>
                        </a:rPr>
                        <a:t> AC50 (log10-uM)</a:t>
                      </a:r>
                      <a:endParaRPr lang="en-US" sz="1200" b="0" i="0" u="none" strike="noStrike" dirty="0">
                        <a:solidFill>
                          <a:srgbClr val="000000"/>
                        </a:solidFill>
                        <a:effectLst/>
                        <a:latin typeface="+mn-lt"/>
                      </a:endParaRPr>
                    </a:p>
                  </a:txBody>
                  <a:tcPr marL="4629" marR="4629" marT="4629" marB="0" vert="vert270" anchor="ctr" anchorCtr="1"/>
                </a:tc>
                <a:tc>
                  <a:txBody>
                    <a:bodyPr/>
                    <a:lstStyle/>
                    <a:p>
                      <a:pPr algn="ctr" fontAlgn="b"/>
                      <a:r>
                        <a:rPr lang="en-US" sz="1200" u="none" strike="noStrike" dirty="0">
                          <a:effectLst/>
                        </a:rPr>
                        <a:t>Mean AC50 (µM)</a:t>
                      </a:r>
                      <a:endParaRPr lang="en-US" sz="1200" b="0" i="0" u="none" strike="noStrike" dirty="0">
                        <a:solidFill>
                          <a:srgbClr val="000000"/>
                        </a:solidFill>
                        <a:effectLst/>
                        <a:latin typeface="+mn-lt"/>
                      </a:endParaRPr>
                    </a:p>
                  </a:txBody>
                  <a:tcPr marL="4629" marR="4629" marT="4629" marB="0" vert="vert270" anchor="ctr" anchorCtr="1"/>
                </a:tc>
                <a:tc>
                  <a:txBody>
                    <a:bodyPr/>
                    <a:lstStyle/>
                    <a:p>
                      <a:pPr algn="ctr" fontAlgn="b"/>
                      <a:r>
                        <a:rPr lang="en-US" sz="1200" u="none" strike="noStrike" dirty="0" err="1">
                          <a:effectLst/>
                        </a:rPr>
                        <a:t>StDev</a:t>
                      </a:r>
                      <a:r>
                        <a:rPr lang="en-US" sz="1200" u="none" strike="noStrike" dirty="0">
                          <a:effectLst/>
                        </a:rPr>
                        <a:t> AC50 (µM)</a:t>
                      </a:r>
                      <a:endParaRPr lang="en-US" sz="1200" b="0" i="0" u="none" strike="noStrike" dirty="0">
                        <a:solidFill>
                          <a:srgbClr val="000000"/>
                        </a:solidFill>
                        <a:effectLst/>
                        <a:latin typeface="+mn-lt"/>
                      </a:endParaRPr>
                    </a:p>
                  </a:txBody>
                  <a:tcPr marL="4629" marR="4629" marT="4629" marB="0" vert="vert270" anchor="ctr" anchorCtr="1"/>
                </a:tc>
                <a:tc>
                  <a:txBody>
                    <a:bodyPr/>
                    <a:lstStyle/>
                    <a:p>
                      <a:pPr algn="ctr" fontAlgn="b"/>
                      <a:r>
                        <a:rPr lang="en-US" sz="1200" b="1" u="none" strike="noStrike" dirty="0">
                          <a:solidFill>
                            <a:schemeClr val="bg1"/>
                          </a:solidFill>
                          <a:effectLst/>
                        </a:rPr>
                        <a:t>QC Pass/ Fail</a:t>
                      </a:r>
                      <a:endParaRPr lang="en-US" sz="1200" b="1" i="0" u="none" strike="noStrike" dirty="0">
                        <a:solidFill>
                          <a:schemeClr val="bg1"/>
                        </a:solidFill>
                        <a:effectLst/>
                        <a:latin typeface="+mn-lt"/>
                      </a:endParaRPr>
                    </a:p>
                  </a:txBody>
                  <a:tcPr marL="4629" marR="4629" marT="4629" marB="0" vert="vert270" anchor="ctr" anchorCtr="1"/>
                </a:tc>
                <a:tc>
                  <a:txBody>
                    <a:bodyPr/>
                    <a:lstStyle/>
                    <a:p>
                      <a:pPr algn="ctr" fontAlgn="b"/>
                      <a:r>
                        <a:rPr lang="en-US" sz="1200" u="none" strike="noStrike" dirty="0">
                          <a:effectLst/>
                        </a:rPr>
                        <a:t>Concentration response curve ID (Supplemental Figure 4B)</a:t>
                      </a:r>
                      <a:endParaRPr lang="en-US" sz="1200" b="0" i="0" u="none" strike="noStrike" dirty="0">
                        <a:solidFill>
                          <a:srgbClr val="000000"/>
                        </a:solidFill>
                        <a:effectLst/>
                        <a:latin typeface="+mn-lt"/>
                      </a:endParaRPr>
                    </a:p>
                  </a:txBody>
                  <a:tcPr marL="4629" marR="4629" marT="4629" marB="0" anchor="ctr" anchorCtr="1"/>
                </a:tc>
                <a:tc>
                  <a:txBody>
                    <a:bodyPr/>
                    <a:lstStyle/>
                    <a:p>
                      <a:pPr algn="ctr" fontAlgn="b"/>
                      <a:r>
                        <a:rPr lang="en-US" sz="1200" u="none" strike="noStrike" dirty="0">
                          <a:effectLst/>
                        </a:rPr>
                        <a:t>Evaluation of the '</a:t>
                      </a:r>
                      <a:r>
                        <a:rPr lang="en-US" sz="1200" u="none" strike="noStrike" dirty="0" err="1">
                          <a:effectLst/>
                        </a:rPr>
                        <a:t>MEA_dev_bursting_electrodes_number_dn</a:t>
                      </a:r>
                      <a:r>
                        <a:rPr lang="en-US" sz="1200" u="none" strike="noStrike" dirty="0">
                          <a:effectLst/>
                        </a:rPr>
                        <a:t>’ curves (Supplemental Figure 4C)</a:t>
                      </a:r>
                      <a:endParaRPr lang="en-US" sz="1200" b="0" i="0" u="none" strike="noStrike" dirty="0">
                        <a:solidFill>
                          <a:srgbClr val="000000"/>
                        </a:solidFill>
                        <a:effectLst/>
                        <a:latin typeface="+mn-lt"/>
                      </a:endParaRPr>
                    </a:p>
                  </a:txBody>
                  <a:tcPr marL="4629" marR="4629" marT="4629" marB="0" anchor="ctr" anchorCtr="1"/>
                </a:tc>
                <a:tc>
                  <a:txBody>
                    <a:bodyPr/>
                    <a:lstStyle/>
                    <a:p>
                      <a:pPr algn="l" fontAlgn="b"/>
                      <a:r>
                        <a:rPr lang="en-US" sz="1200" u="none" strike="noStrike" dirty="0">
                          <a:effectLst/>
                        </a:rPr>
                        <a:t>Conclusion</a:t>
                      </a:r>
                      <a:endParaRPr lang="en-US" sz="1200" b="0" i="0" u="none" strike="noStrike" dirty="0">
                        <a:solidFill>
                          <a:srgbClr val="000000"/>
                        </a:solidFill>
                        <a:effectLst/>
                        <a:latin typeface="+mn-lt"/>
                      </a:endParaRPr>
                    </a:p>
                  </a:txBody>
                  <a:tcPr marL="4629" marR="4629" marT="4629" marB="0" anchor="ctr" anchorCtr="1"/>
                </a:tc>
                <a:extLst>
                  <a:ext uri="{0D108BD9-81ED-4DB2-BD59-A6C34878D82A}">
                    <a16:rowId xmlns:a16="http://schemas.microsoft.com/office/drawing/2014/main" val="2369210562"/>
                  </a:ext>
                </a:extLst>
              </a:tr>
              <a:tr h="974045">
                <a:tc>
                  <a:txBody>
                    <a:bodyPr/>
                    <a:lstStyle/>
                    <a:p>
                      <a:pPr algn="l" fontAlgn="b"/>
                      <a:r>
                        <a:rPr lang="en-US" sz="1100" b="0" u="none" strike="noStrike" dirty="0">
                          <a:solidFill>
                            <a:srgbClr val="000000"/>
                          </a:solidFill>
                          <a:effectLst/>
                        </a:rPr>
                        <a:t>DTXSID50218052</a:t>
                      </a:r>
                      <a:endParaRPr lang="en-US"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b="0" u="none" strike="noStrike" dirty="0">
                          <a:solidFill>
                            <a:srgbClr val="000000"/>
                          </a:solidFill>
                          <a:effectLst/>
                        </a:rPr>
                        <a:t>1</a:t>
                      </a:r>
                      <a:endParaRPr lang="en-US"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b="0" u="none" strike="noStrike" dirty="0">
                          <a:solidFill>
                            <a:srgbClr val="000000"/>
                          </a:solidFill>
                          <a:effectLst/>
                        </a:rPr>
                        <a:t>19</a:t>
                      </a:r>
                      <a:endParaRPr lang="en-US"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b="0" u="none" strike="noStrike" dirty="0">
                          <a:solidFill>
                            <a:srgbClr val="000000"/>
                          </a:solidFill>
                          <a:effectLst/>
                        </a:rPr>
                        <a:t>-1.001</a:t>
                      </a:r>
                      <a:endParaRPr lang="en-US"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b="0" u="none" strike="noStrike" dirty="0">
                          <a:solidFill>
                            <a:srgbClr val="000000"/>
                          </a:solidFill>
                          <a:effectLst/>
                        </a:rPr>
                        <a:t>0.100</a:t>
                      </a:r>
                      <a:endParaRPr lang="en-US"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0" u="none" strike="noStrike" dirty="0">
                          <a:solidFill>
                            <a:srgbClr val="000000"/>
                          </a:solidFill>
                          <a:effectLst/>
                        </a:rPr>
                        <a:t>F</a:t>
                      </a:r>
                    </a:p>
                    <a:p>
                      <a:pPr algn="ctr" fontAlgn="b"/>
                      <a:endParaRPr lang="en-US" sz="1100" b="1" i="0" u="none" strike="noStrike" dirty="0">
                        <a:solidFill>
                          <a:srgbClr val="FF0000"/>
                        </a:solidFill>
                        <a:effectLst/>
                        <a:latin typeface="Calibri" panose="020F0502020204030204" pitchFamily="34" charset="0"/>
                      </a:endParaRPr>
                    </a:p>
                  </a:txBody>
                  <a:tcPr marL="7620" marR="7620" marT="7620" marB="0" anchor="ctr"/>
                </a:tc>
                <a:tc>
                  <a:txBody>
                    <a:bodyPr/>
                    <a:lstStyle/>
                    <a:p>
                      <a:pPr algn="ctr" fontAlgn="b"/>
                      <a:r>
                        <a:rPr lang="en-US" sz="1400" b="1" u="none" strike="noStrike" dirty="0">
                          <a:solidFill>
                            <a:srgbClr val="FF0000"/>
                          </a:solidFill>
                          <a:effectLst/>
                        </a:rPr>
                        <a:t>1</a:t>
                      </a:r>
                      <a:endParaRPr lang="en-US" sz="1400" b="1" i="0" u="none" strike="noStrike" dirty="0">
                        <a:solidFill>
                          <a:srgbClr val="FF0000"/>
                        </a:solidFill>
                        <a:effectLst/>
                        <a:latin typeface="Calibri" panose="020F0502020204030204" pitchFamily="34" charset="0"/>
                      </a:endParaRPr>
                    </a:p>
                  </a:txBody>
                  <a:tcPr marL="7620" marR="7620" marT="7620" marB="0" anchor="ctr"/>
                </a:tc>
                <a:tc>
                  <a:txBody>
                    <a:bodyPr/>
                    <a:lstStyle/>
                    <a:p>
                      <a:pPr algn="l" fontAlgn="b"/>
                      <a:r>
                        <a:rPr lang="en-US" sz="1100" b="0" u="none" strike="noStrike" dirty="0">
                          <a:solidFill>
                            <a:srgbClr val="000000"/>
                          </a:solidFill>
                          <a:effectLst/>
                        </a:rPr>
                        <a:t>This chemical demonstrates a low hit rate (1/19). There were no flags associated with the winning model. The low AC</a:t>
                      </a:r>
                      <a:r>
                        <a:rPr lang="en-US" sz="1100" b="0" u="none" strike="noStrike" baseline="-25000" dirty="0">
                          <a:solidFill>
                            <a:srgbClr val="000000"/>
                          </a:solidFill>
                          <a:effectLst/>
                        </a:rPr>
                        <a:t>50 </a:t>
                      </a:r>
                      <a:r>
                        <a:rPr lang="en-US" sz="1100" b="0" u="none" strike="noStrike" dirty="0">
                          <a:solidFill>
                            <a:srgbClr val="000000"/>
                          </a:solidFill>
                          <a:effectLst/>
                        </a:rPr>
                        <a:t>of -1.0 log10-µM appears to be associated with the gain-loss model as the winning model. </a:t>
                      </a:r>
                      <a:endParaRPr lang="en-US" sz="11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b"/>
                      <a:r>
                        <a:rPr lang="en-US" sz="1100" b="0" u="none" strike="noStrike" dirty="0">
                          <a:solidFill>
                            <a:srgbClr val="000000"/>
                          </a:solidFill>
                          <a:effectLst/>
                        </a:rPr>
                        <a:t>Although the model appears to be a good fit, based on the rule that any chemical that was only active in one mc MEA NFA endpoint (excluding cytotoxicity) is equivocal, this bioactivity was classified as </a:t>
                      </a:r>
                      <a:r>
                        <a:rPr lang="en-US" sz="1100" b="1" u="none" strike="noStrike" dirty="0">
                          <a:solidFill>
                            <a:srgbClr val="000000"/>
                          </a:solidFill>
                          <a:effectLst/>
                        </a:rPr>
                        <a:t>equivocal</a:t>
                      </a:r>
                      <a:r>
                        <a:rPr lang="en-US" sz="1100" b="0" u="none" strike="noStrike" dirty="0">
                          <a:solidFill>
                            <a:srgbClr val="000000"/>
                          </a:solidFill>
                          <a:effectLst/>
                        </a:rPr>
                        <a:t>. This compound also failed QC therefore bioactivity should be interpreted with caution.</a:t>
                      </a:r>
                      <a:endParaRPr lang="en-US" sz="1100" b="0" i="0" u="none" strike="noStrike" dirty="0">
                        <a:solidFill>
                          <a:srgbClr val="000000"/>
                        </a:solidFill>
                        <a:effectLst/>
                        <a:latin typeface="Calibri" panose="020F0502020204030204" pitchFamily="34" charset="0"/>
                      </a:endParaRPr>
                    </a:p>
                  </a:txBody>
                  <a:tcPr marL="7620" marR="7620" marT="7620" marB="0"/>
                </a:tc>
                <a:extLst>
                  <a:ext uri="{0D108BD9-81ED-4DB2-BD59-A6C34878D82A}">
                    <a16:rowId xmlns:a16="http://schemas.microsoft.com/office/drawing/2014/main" val="2900595888"/>
                  </a:ext>
                </a:extLst>
              </a:tr>
              <a:tr h="490684">
                <a:tc>
                  <a:txBody>
                    <a:bodyPr/>
                    <a:lstStyle/>
                    <a:p>
                      <a:pPr algn="l" fontAlgn="b"/>
                      <a:r>
                        <a:rPr lang="en-US" sz="1100" b="0" u="none" strike="noStrike">
                          <a:solidFill>
                            <a:srgbClr val="000000"/>
                          </a:solidFill>
                          <a:effectLst/>
                        </a:rPr>
                        <a:t>DTXSID80379721</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b="0" u="none" strike="noStrike">
                          <a:solidFill>
                            <a:srgbClr val="000000"/>
                          </a:solidFill>
                          <a:effectLst/>
                        </a:rPr>
                        <a:t>17</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b="0" u="none" strike="noStrike" dirty="0">
                          <a:solidFill>
                            <a:srgbClr val="000000"/>
                          </a:solidFill>
                          <a:effectLst/>
                        </a:rPr>
                        <a:t>27</a:t>
                      </a:r>
                      <a:endParaRPr lang="en-US"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b="0" u="none" strike="noStrike" dirty="0">
                          <a:solidFill>
                            <a:srgbClr val="000000"/>
                          </a:solidFill>
                          <a:effectLst/>
                        </a:rPr>
                        <a:t>0.505</a:t>
                      </a:r>
                      <a:endParaRPr lang="en-US"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b="0" u="none" strike="noStrike" dirty="0">
                          <a:solidFill>
                            <a:srgbClr val="000000"/>
                          </a:solidFill>
                          <a:effectLst/>
                        </a:rPr>
                        <a:t>0.099</a:t>
                      </a:r>
                      <a:endParaRPr lang="en-US"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b="0" u="none" strike="noStrike" dirty="0">
                          <a:solidFill>
                            <a:srgbClr val="000000"/>
                          </a:solidFill>
                          <a:effectLst/>
                        </a:rPr>
                        <a:t>3.202</a:t>
                      </a:r>
                      <a:endParaRPr lang="en-US"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b="0" u="none" strike="noStrike" dirty="0">
                          <a:solidFill>
                            <a:srgbClr val="000000"/>
                          </a:solidFill>
                          <a:effectLst/>
                        </a:rPr>
                        <a:t>1.257</a:t>
                      </a:r>
                      <a:endParaRPr lang="en-US"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100" b="0" u="none" strike="noStrike" kern="1200" cap="none" spc="0" normalizeH="0" baseline="0" noProof="0" dirty="0">
                          <a:ln>
                            <a:noFill/>
                          </a:ln>
                          <a:solidFill>
                            <a:srgbClr val="000000"/>
                          </a:solidFill>
                          <a:effectLst/>
                          <a:uLnTx/>
                          <a:uFillTx/>
                        </a:rPr>
                        <a:t>P</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620" marR="7620" marT="7620" marB="0" anchor="ctr"/>
                </a:tc>
                <a:tc>
                  <a:txBody>
                    <a:bodyPr/>
                    <a:lstStyle/>
                    <a:p>
                      <a:pPr algn="ctr" fontAlgn="b"/>
                      <a:r>
                        <a:rPr lang="en-US" sz="1400" b="1" u="none" strike="noStrike" dirty="0">
                          <a:solidFill>
                            <a:srgbClr val="FF0000"/>
                          </a:solidFill>
                          <a:effectLst/>
                        </a:rPr>
                        <a:t>2</a:t>
                      </a:r>
                      <a:endParaRPr lang="en-US" sz="1400" b="1" i="0" u="none" strike="noStrike" dirty="0">
                        <a:solidFill>
                          <a:srgbClr val="FF0000"/>
                        </a:solidFill>
                        <a:effectLst/>
                        <a:latin typeface="Calibri" panose="020F0502020204030204" pitchFamily="34" charset="0"/>
                      </a:endParaRPr>
                    </a:p>
                  </a:txBody>
                  <a:tcPr marL="7620" marR="7620" marT="7620" marB="0" anchor="ctr"/>
                </a:tc>
                <a:tc>
                  <a:txBody>
                    <a:bodyPr/>
                    <a:lstStyle/>
                    <a:p>
                      <a:pPr algn="l" fontAlgn="b"/>
                      <a:r>
                        <a:rPr lang="en-US" sz="1100" b="0" u="none" strike="noStrike" dirty="0">
                          <a:solidFill>
                            <a:srgbClr val="000000"/>
                          </a:solidFill>
                          <a:effectLst/>
                        </a:rPr>
                        <a:t>This chemical demonstrates a high hit rate (17/27 active endpoints) and the winning model fit was flagged for noise. </a:t>
                      </a:r>
                      <a:endParaRPr lang="en-US" sz="11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b"/>
                      <a:r>
                        <a:rPr lang="en-US" sz="1100" b="0" u="none" strike="noStrike" dirty="0">
                          <a:solidFill>
                            <a:srgbClr val="000000"/>
                          </a:solidFill>
                          <a:effectLst/>
                        </a:rPr>
                        <a:t>High confidence </a:t>
                      </a:r>
                      <a:r>
                        <a:rPr lang="en-US" sz="1100" b="1" u="none" strike="noStrike" dirty="0">
                          <a:solidFill>
                            <a:srgbClr val="000000"/>
                          </a:solidFill>
                          <a:effectLst/>
                        </a:rPr>
                        <a:t>active</a:t>
                      </a:r>
                      <a:r>
                        <a:rPr lang="en-US" sz="1100" b="0" u="none" strike="noStrike" dirty="0">
                          <a:solidFill>
                            <a:srgbClr val="000000"/>
                          </a:solidFill>
                          <a:effectLst/>
                        </a:rPr>
                        <a:t> based on the hit rate.</a:t>
                      </a:r>
                      <a:endParaRPr lang="en-US" sz="1100" b="0" i="0" u="none" strike="noStrike" dirty="0">
                        <a:solidFill>
                          <a:srgbClr val="000000"/>
                        </a:solidFill>
                        <a:effectLst/>
                        <a:latin typeface="Calibri" panose="020F0502020204030204" pitchFamily="34" charset="0"/>
                      </a:endParaRPr>
                    </a:p>
                  </a:txBody>
                  <a:tcPr marL="7620" marR="7620" marT="7620" marB="0"/>
                </a:tc>
                <a:extLst>
                  <a:ext uri="{0D108BD9-81ED-4DB2-BD59-A6C34878D82A}">
                    <a16:rowId xmlns:a16="http://schemas.microsoft.com/office/drawing/2014/main" val="508245005"/>
                  </a:ext>
                </a:extLst>
              </a:tr>
              <a:tr h="544244">
                <a:tc>
                  <a:txBody>
                    <a:bodyPr/>
                    <a:lstStyle/>
                    <a:p>
                      <a:pPr algn="l" fontAlgn="b"/>
                      <a:r>
                        <a:rPr lang="en-US" sz="1100" b="0" u="none" strike="noStrike">
                          <a:solidFill>
                            <a:srgbClr val="000000"/>
                          </a:solidFill>
                          <a:effectLst/>
                        </a:rPr>
                        <a:t>DTXSID90558000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b="0" u="none" strike="noStrike">
                          <a:solidFill>
                            <a:srgbClr val="000000"/>
                          </a:solidFill>
                          <a:effectLst/>
                        </a:rPr>
                        <a:t>7</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b="0" u="none" strike="noStrike">
                          <a:solidFill>
                            <a:srgbClr val="000000"/>
                          </a:solidFill>
                          <a:effectLst/>
                        </a:rPr>
                        <a:t>27</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b="0" u="none" strike="noStrike">
                          <a:solidFill>
                            <a:srgbClr val="000000"/>
                          </a:solidFill>
                          <a:effectLst/>
                        </a:rPr>
                        <a:t>0.375</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b="0" u="none" strike="noStrike">
                          <a:solidFill>
                            <a:srgbClr val="000000"/>
                          </a:solidFill>
                          <a:effectLst/>
                        </a:rPr>
                        <a:t>0.816</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b="0" u="none" strike="noStrike" dirty="0">
                          <a:solidFill>
                            <a:srgbClr val="000000"/>
                          </a:solidFill>
                          <a:effectLst/>
                        </a:rPr>
                        <a:t>2.374</a:t>
                      </a:r>
                      <a:endParaRPr lang="en-US"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b="0" u="none" strike="noStrike" dirty="0">
                          <a:solidFill>
                            <a:srgbClr val="000000"/>
                          </a:solidFill>
                          <a:effectLst/>
                        </a:rPr>
                        <a:t>6.549</a:t>
                      </a:r>
                      <a:endParaRPr lang="en-US"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100" b="0" u="none" strike="noStrike" kern="1200" cap="none" spc="0" normalizeH="0" baseline="0" noProof="0" dirty="0">
                          <a:ln>
                            <a:noFill/>
                          </a:ln>
                          <a:solidFill>
                            <a:srgbClr val="000000"/>
                          </a:solidFill>
                          <a:effectLst/>
                          <a:uLnTx/>
                          <a:uFillTx/>
                        </a:rPr>
                        <a:t>P</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620" marR="7620" marT="7620" marB="0" anchor="ctr"/>
                </a:tc>
                <a:tc>
                  <a:txBody>
                    <a:bodyPr/>
                    <a:lstStyle/>
                    <a:p>
                      <a:pPr algn="ctr" fontAlgn="b"/>
                      <a:r>
                        <a:rPr lang="en-US" sz="1400" b="1" u="none" strike="noStrike" dirty="0">
                          <a:solidFill>
                            <a:srgbClr val="FF0000"/>
                          </a:solidFill>
                          <a:effectLst/>
                        </a:rPr>
                        <a:t>3</a:t>
                      </a:r>
                      <a:endParaRPr lang="en-US" sz="1400" b="1" i="0" u="none" strike="noStrike" dirty="0">
                        <a:solidFill>
                          <a:srgbClr val="FF0000"/>
                        </a:solidFill>
                        <a:effectLst/>
                        <a:latin typeface="Calibri" panose="020F0502020204030204" pitchFamily="34" charset="0"/>
                      </a:endParaRPr>
                    </a:p>
                  </a:txBody>
                  <a:tcPr marL="7620" marR="7620" marT="7620" marB="0" anchor="ctr"/>
                </a:tc>
                <a:tc>
                  <a:txBody>
                    <a:bodyPr/>
                    <a:lstStyle/>
                    <a:p>
                      <a:pPr algn="l" fontAlgn="b"/>
                      <a:r>
                        <a:rPr lang="en-US" sz="1100" b="0" u="none" strike="noStrike" dirty="0">
                          <a:solidFill>
                            <a:srgbClr val="000000"/>
                          </a:solidFill>
                          <a:effectLst/>
                        </a:rPr>
                        <a:t>This chemical demonstrates a high hit rate (7/27 active endpoints) and the winning model fit was flagged for borderline activity and efficacy values less than 50%.</a:t>
                      </a:r>
                      <a:endParaRPr lang="en-US" sz="11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b"/>
                      <a:r>
                        <a:rPr lang="en-US" sz="1100" b="0" u="none" strike="noStrike" dirty="0">
                          <a:solidFill>
                            <a:srgbClr val="000000"/>
                          </a:solidFill>
                          <a:effectLst/>
                        </a:rPr>
                        <a:t> High confidence </a:t>
                      </a:r>
                      <a:r>
                        <a:rPr lang="en-US" sz="1100" b="1" u="none" strike="noStrike" dirty="0">
                          <a:solidFill>
                            <a:srgbClr val="000000"/>
                          </a:solidFill>
                          <a:effectLst/>
                        </a:rPr>
                        <a:t>active</a:t>
                      </a:r>
                      <a:r>
                        <a:rPr lang="en-US" sz="1100" b="0" u="none" strike="noStrike" dirty="0">
                          <a:solidFill>
                            <a:srgbClr val="000000"/>
                          </a:solidFill>
                          <a:effectLst/>
                        </a:rPr>
                        <a:t> based on the hit rate.</a:t>
                      </a:r>
                      <a:endParaRPr lang="en-US" sz="1100" b="0" i="0" u="none" strike="noStrike" dirty="0">
                        <a:solidFill>
                          <a:srgbClr val="000000"/>
                        </a:solidFill>
                        <a:effectLst/>
                        <a:latin typeface="Calibri" panose="020F0502020204030204" pitchFamily="34" charset="0"/>
                      </a:endParaRPr>
                    </a:p>
                  </a:txBody>
                  <a:tcPr marL="7620" marR="7620" marT="7620" marB="0"/>
                </a:tc>
                <a:extLst>
                  <a:ext uri="{0D108BD9-81ED-4DB2-BD59-A6C34878D82A}">
                    <a16:rowId xmlns:a16="http://schemas.microsoft.com/office/drawing/2014/main" val="3606368908"/>
                  </a:ext>
                </a:extLst>
              </a:tr>
              <a:tr h="365538">
                <a:tc>
                  <a:txBody>
                    <a:bodyPr/>
                    <a:lstStyle/>
                    <a:p>
                      <a:pPr algn="l" fontAlgn="b"/>
                      <a:r>
                        <a:rPr lang="en-US" sz="1100" b="0" u="none" strike="noStrike">
                          <a:solidFill>
                            <a:srgbClr val="000000"/>
                          </a:solidFill>
                          <a:effectLst/>
                        </a:rPr>
                        <a:t>DTXSID30627108</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b="0" u="none" strike="noStrike">
                          <a:solidFill>
                            <a:srgbClr val="000000"/>
                          </a:solidFill>
                          <a:effectLst/>
                        </a:rPr>
                        <a:t>17</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b="0" u="none" strike="noStrike">
                          <a:solidFill>
                            <a:srgbClr val="000000"/>
                          </a:solidFill>
                          <a:effectLst/>
                        </a:rPr>
                        <a:t>27</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b="0" u="none" strike="noStrike">
                          <a:solidFill>
                            <a:srgbClr val="000000"/>
                          </a:solidFill>
                          <a:effectLst/>
                        </a:rPr>
                        <a:t>0.669</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b="0" u="none" strike="noStrike" dirty="0">
                          <a:solidFill>
                            <a:srgbClr val="000000"/>
                          </a:solidFill>
                          <a:effectLst/>
                        </a:rPr>
                        <a:t>0.138</a:t>
                      </a:r>
                      <a:endParaRPr lang="en-US"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b="0" u="none" strike="noStrike">
                          <a:solidFill>
                            <a:srgbClr val="000000"/>
                          </a:solidFill>
                          <a:effectLst/>
                        </a:rPr>
                        <a:t>4.663</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b="0" u="none" strike="noStrike" dirty="0">
                          <a:solidFill>
                            <a:srgbClr val="000000"/>
                          </a:solidFill>
                          <a:effectLst/>
                        </a:rPr>
                        <a:t>1.375</a:t>
                      </a:r>
                      <a:endParaRPr lang="en-US"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100" b="0" u="none" strike="noStrike" kern="1200" cap="none" spc="0" normalizeH="0" baseline="0" noProof="0" dirty="0">
                          <a:ln>
                            <a:noFill/>
                          </a:ln>
                          <a:solidFill>
                            <a:srgbClr val="000000"/>
                          </a:solidFill>
                          <a:effectLst/>
                          <a:uLnTx/>
                          <a:uFillTx/>
                        </a:rPr>
                        <a:t>P</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620" marR="7620" marT="7620" marB="0" anchor="ctr"/>
                </a:tc>
                <a:tc>
                  <a:txBody>
                    <a:bodyPr/>
                    <a:lstStyle/>
                    <a:p>
                      <a:pPr algn="ctr" fontAlgn="b"/>
                      <a:r>
                        <a:rPr lang="en-US" sz="1400" b="1" u="none" strike="noStrike" dirty="0">
                          <a:solidFill>
                            <a:srgbClr val="FF0000"/>
                          </a:solidFill>
                          <a:effectLst/>
                        </a:rPr>
                        <a:t>4</a:t>
                      </a:r>
                      <a:endParaRPr lang="en-US" sz="1400" b="1" i="0" u="none" strike="noStrike" dirty="0">
                        <a:solidFill>
                          <a:srgbClr val="FF0000"/>
                        </a:solidFill>
                        <a:effectLst/>
                        <a:latin typeface="Calibri" panose="020F0502020204030204" pitchFamily="34" charset="0"/>
                      </a:endParaRPr>
                    </a:p>
                  </a:txBody>
                  <a:tcPr marL="7620" marR="7620" marT="7620" marB="0" anchor="ctr"/>
                </a:tc>
                <a:tc>
                  <a:txBody>
                    <a:bodyPr/>
                    <a:lstStyle/>
                    <a:p>
                      <a:pPr algn="l" fontAlgn="b"/>
                      <a:r>
                        <a:rPr lang="en-US" sz="1100" b="0" u="none" strike="noStrike">
                          <a:solidFill>
                            <a:srgbClr val="000000"/>
                          </a:solidFill>
                          <a:effectLst/>
                        </a:rPr>
                        <a:t>This chemical demonstrates a high hit rate (17/27 active endpoints) and the winning model fit looks good.</a:t>
                      </a:r>
                      <a:endParaRPr lang="en-US" sz="1100" b="0" i="0" u="none" strike="noStrike">
                        <a:solidFill>
                          <a:srgbClr val="000000"/>
                        </a:solidFill>
                        <a:effectLst/>
                        <a:latin typeface="Calibri" panose="020F0502020204030204" pitchFamily="34" charset="0"/>
                      </a:endParaRPr>
                    </a:p>
                  </a:txBody>
                  <a:tcPr marL="7620" marR="7620" marT="7620" marB="0"/>
                </a:tc>
                <a:tc>
                  <a:txBody>
                    <a:bodyPr/>
                    <a:lstStyle/>
                    <a:p>
                      <a:pPr algn="l" fontAlgn="b"/>
                      <a:r>
                        <a:rPr lang="en-US" sz="1100" b="0" u="none" strike="noStrike" dirty="0">
                          <a:solidFill>
                            <a:srgbClr val="000000"/>
                          </a:solidFill>
                          <a:effectLst/>
                        </a:rPr>
                        <a:t> High confidence </a:t>
                      </a:r>
                      <a:r>
                        <a:rPr lang="en-US" sz="1100" b="1" u="none" strike="noStrike" dirty="0">
                          <a:solidFill>
                            <a:srgbClr val="000000"/>
                          </a:solidFill>
                          <a:effectLst/>
                        </a:rPr>
                        <a:t>active</a:t>
                      </a:r>
                      <a:r>
                        <a:rPr lang="en-US" sz="1100" b="0" u="none" strike="noStrike" dirty="0">
                          <a:solidFill>
                            <a:srgbClr val="000000"/>
                          </a:solidFill>
                          <a:effectLst/>
                        </a:rPr>
                        <a:t> based on the hit rate and curve.</a:t>
                      </a:r>
                      <a:endParaRPr lang="en-US" sz="1100" b="0" i="0" u="none" strike="noStrike" dirty="0">
                        <a:solidFill>
                          <a:srgbClr val="000000"/>
                        </a:solidFill>
                        <a:effectLst/>
                        <a:latin typeface="Calibri" panose="020F0502020204030204" pitchFamily="34" charset="0"/>
                      </a:endParaRPr>
                    </a:p>
                  </a:txBody>
                  <a:tcPr marL="7620" marR="7620" marT="7620" marB="0"/>
                </a:tc>
                <a:extLst>
                  <a:ext uri="{0D108BD9-81ED-4DB2-BD59-A6C34878D82A}">
                    <a16:rowId xmlns:a16="http://schemas.microsoft.com/office/drawing/2014/main" val="1108357016"/>
                  </a:ext>
                </a:extLst>
              </a:tr>
              <a:tr h="365538">
                <a:tc>
                  <a:txBody>
                    <a:bodyPr/>
                    <a:lstStyle/>
                    <a:p>
                      <a:pPr algn="l" fontAlgn="b"/>
                      <a:r>
                        <a:rPr lang="en-US" sz="1100" b="0" u="none" strike="noStrike">
                          <a:solidFill>
                            <a:srgbClr val="000000"/>
                          </a:solidFill>
                          <a:effectLst/>
                        </a:rPr>
                        <a:t>DTXSID3038939</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b="0" u="none" strike="noStrike">
                          <a:solidFill>
                            <a:srgbClr val="000000"/>
                          </a:solidFill>
                          <a:effectLst/>
                        </a:rPr>
                        <a:t>11</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b="0" u="none" strike="noStrike">
                          <a:solidFill>
                            <a:srgbClr val="000000"/>
                          </a:solidFill>
                          <a:effectLst/>
                        </a:rPr>
                        <a:t>27</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b="0" u="none" strike="noStrike">
                          <a:solidFill>
                            <a:srgbClr val="000000"/>
                          </a:solidFill>
                          <a:effectLst/>
                        </a:rPr>
                        <a:t>1.084</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b="0" u="none" strike="noStrike">
                          <a:solidFill>
                            <a:srgbClr val="000000"/>
                          </a:solidFill>
                          <a:effectLst/>
                        </a:rPr>
                        <a:t>0.302</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b="0" u="none" strike="noStrike">
                          <a:solidFill>
                            <a:srgbClr val="000000"/>
                          </a:solidFill>
                          <a:effectLst/>
                        </a:rPr>
                        <a:t>12.142</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b="0" u="none" strike="noStrike" dirty="0">
                          <a:solidFill>
                            <a:srgbClr val="000000"/>
                          </a:solidFill>
                          <a:effectLst/>
                        </a:rPr>
                        <a:t>2.003</a:t>
                      </a:r>
                      <a:endParaRPr lang="en-US"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100" b="0" u="none" strike="noStrike" kern="1200" cap="none" spc="0" normalizeH="0" baseline="0" noProof="0">
                          <a:ln>
                            <a:noFill/>
                          </a:ln>
                          <a:solidFill>
                            <a:srgbClr val="000000"/>
                          </a:solidFill>
                          <a:effectLst/>
                          <a:uLnTx/>
                          <a:uFillTx/>
                        </a:rPr>
                        <a:t>P</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620" marR="7620" marT="7620" marB="0" anchor="ctr"/>
                </a:tc>
                <a:tc>
                  <a:txBody>
                    <a:bodyPr/>
                    <a:lstStyle/>
                    <a:p>
                      <a:pPr algn="ctr" fontAlgn="b"/>
                      <a:r>
                        <a:rPr lang="en-US" sz="1400" b="1" u="none" strike="noStrike">
                          <a:solidFill>
                            <a:srgbClr val="FF0000"/>
                          </a:solidFill>
                          <a:effectLst/>
                        </a:rPr>
                        <a:t>5</a:t>
                      </a:r>
                      <a:endParaRPr lang="en-US" sz="1400" b="1" i="0" u="none" strike="noStrike">
                        <a:solidFill>
                          <a:srgbClr val="FF0000"/>
                        </a:solidFill>
                        <a:effectLst/>
                        <a:latin typeface="Calibri" panose="020F0502020204030204" pitchFamily="34" charset="0"/>
                      </a:endParaRPr>
                    </a:p>
                  </a:txBody>
                  <a:tcPr marL="7620" marR="7620" marT="7620" marB="0" anchor="ctr"/>
                </a:tc>
                <a:tc>
                  <a:txBody>
                    <a:bodyPr/>
                    <a:lstStyle/>
                    <a:p>
                      <a:pPr algn="l" fontAlgn="b"/>
                      <a:r>
                        <a:rPr lang="en-US" sz="1100" b="0" u="none" strike="noStrike">
                          <a:solidFill>
                            <a:srgbClr val="000000"/>
                          </a:solidFill>
                          <a:effectLst/>
                        </a:rPr>
                        <a:t>This chemical demonstrates a high hit rate (11/27 active endpoints) and the winning model fit looks good. </a:t>
                      </a:r>
                      <a:endParaRPr lang="en-US" sz="1100" b="0" i="0" u="none" strike="noStrike">
                        <a:solidFill>
                          <a:srgbClr val="000000"/>
                        </a:solidFill>
                        <a:effectLst/>
                        <a:latin typeface="Calibri" panose="020F0502020204030204" pitchFamily="34" charset="0"/>
                      </a:endParaRPr>
                    </a:p>
                  </a:txBody>
                  <a:tcPr marL="7620" marR="7620" marT="7620" marB="0"/>
                </a:tc>
                <a:tc>
                  <a:txBody>
                    <a:bodyPr/>
                    <a:lstStyle/>
                    <a:p>
                      <a:pPr algn="l" fontAlgn="b"/>
                      <a:r>
                        <a:rPr lang="en-US" sz="1100" b="0" u="none" strike="noStrike" dirty="0">
                          <a:solidFill>
                            <a:srgbClr val="000000"/>
                          </a:solidFill>
                          <a:effectLst/>
                        </a:rPr>
                        <a:t>High confidence </a:t>
                      </a:r>
                      <a:r>
                        <a:rPr lang="en-US" sz="1100" b="1" u="none" strike="noStrike" dirty="0">
                          <a:solidFill>
                            <a:srgbClr val="000000"/>
                          </a:solidFill>
                          <a:effectLst/>
                        </a:rPr>
                        <a:t>active</a:t>
                      </a:r>
                      <a:r>
                        <a:rPr lang="en-US" sz="1100" b="0" u="none" strike="noStrike" dirty="0">
                          <a:solidFill>
                            <a:srgbClr val="000000"/>
                          </a:solidFill>
                          <a:effectLst/>
                        </a:rPr>
                        <a:t> based on the hit rate.</a:t>
                      </a:r>
                      <a:endParaRPr lang="en-US" sz="1100" b="0" i="0" u="none" strike="noStrike" dirty="0">
                        <a:solidFill>
                          <a:srgbClr val="000000"/>
                        </a:solidFill>
                        <a:effectLst/>
                        <a:latin typeface="Calibri" panose="020F0502020204030204" pitchFamily="34" charset="0"/>
                      </a:endParaRPr>
                    </a:p>
                  </a:txBody>
                  <a:tcPr marL="7620" marR="7620" marT="7620" marB="0"/>
                </a:tc>
                <a:extLst>
                  <a:ext uri="{0D108BD9-81ED-4DB2-BD59-A6C34878D82A}">
                    <a16:rowId xmlns:a16="http://schemas.microsoft.com/office/drawing/2014/main" val="73232463"/>
                  </a:ext>
                </a:extLst>
              </a:tr>
              <a:tr h="365538">
                <a:tc>
                  <a:txBody>
                    <a:bodyPr/>
                    <a:lstStyle/>
                    <a:p>
                      <a:pPr algn="l" fontAlgn="b"/>
                      <a:r>
                        <a:rPr lang="en-US" sz="1100" b="0" u="none" strike="noStrike">
                          <a:solidFill>
                            <a:srgbClr val="000000"/>
                          </a:solidFill>
                          <a:effectLst/>
                        </a:rPr>
                        <a:t>DTXSID5060986</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b="0" u="none" strike="noStrike">
                          <a:solidFill>
                            <a:srgbClr val="000000"/>
                          </a:solidFill>
                          <a:effectLst/>
                        </a:rPr>
                        <a:t>13</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b="0" u="none" strike="noStrike">
                          <a:solidFill>
                            <a:srgbClr val="000000"/>
                          </a:solidFill>
                          <a:effectLst/>
                        </a:rPr>
                        <a:t>27</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b="0" u="none" strike="noStrike">
                          <a:solidFill>
                            <a:srgbClr val="000000"/>
                          </a:solidFill>
                          <a:effectLst/>
                        </a:rPr>
                        <a:t>0.474</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b="0" u="none" strike="noStrike">
                          <a:solidFill>
                            <a:srgbClr val="000000"/>
                          </a:solidFill>
                          <a:effectLst/>
                        </a:rPr>
                        <a:t>0.237</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b="0" u="none" strike="noStrike" dirty="0">
                          <a:solidFill>
                            <a:srgbClr val="000000"/>
                          </a:solidFill>
                          <a:effectLst/>
                        </a:rPr>
                        <a:t>2.979</a:t>
                      </a:r>
                      <a:endParaRPr lang="en-US"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b="0" u="none" strike="noStrike" dirty="0">
                          <a:solidFill>
                            <a:srgbClr val="000000"/>
                          </a:solidFill>
                          <a:effectLst/>
                        </a:rPr>
                        <a:t>1.725</a:t>
                      </a:r>
                      <a:endParaRPr lang="en-US"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100" b="0" u="none" strike="noStrike" kern="1200" cap="none" spc="0" normalizeH="0" baseline="0" noProof="0" dirty="0">
                          <a:ln>
                            <a:noFill/>
                          </a:ln>
                          <a:solidFill>
                            <a:srgbClr val="000000"/>
                          </a:solidFill>
                          <a:effectLst/>
                          <a:uLnTx/>
                          <a:uFillTx/>
                        </a:rPr>
                        <a:t>P</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620" marR="7620" marT="7620" marB="0" anchor="ctr"/>
                </a:tc>
                <a:tc>
                  <a:txBody>
                    <a:bodyPr/>
                    <a:lstStyle/>
                    <a:p>
                      <a:pPr algn="ctr" fontAlgn="b"/>
                      <a:r>
                        <a:rPr lang="en-US" sz="1400" b="1" u="none" strike="noStrike" dirty="0">
                          <a:solidFill>
                            <a:srgbClr val="FF0000"/>
                          </a:solidFill>
                          <a:effectLst/>
                        </a:rPr>
                        <a:t>6</a:t>
                      </a:r>
                      <a:endParaRPr lang="en-US" sz="1400" b="1" i="0" u="none" strike="noStrike" dirty="0">
                        <a:solidFill>
                          <a:srgbClr val="FF0000"/>
                        </a:solidFill>
                        <a:effectLst/>
                        <a:latin typeface="Calibri" panose="020F0502020204030204" pitchFamily="34" charset="0"/>
                      </a:endParaRPr>
                    </a:p>
                  </a:txBody>
                  <a:tcPr marL="7620" marR="7620" marT="7620" marB="0" anchor="ctr"/>
                </a:tc>
                <a:tc>
                  <a:txBody>
                    <a:bodyPr/>
                    <a:lstStyle/>
                    <a:p>
                      <a:pPr algn="l" fontAlgn="b"/>
                      <a:r>
                        <a:rPr lang="en-US" sz="1100" b="0" u="none" strike="noStrike" dirty="0">
                          <a:solidFill>
                            <a:srgbClr val="000000"/>
                          </a:solidFill>
                          <a:effectLst/>
                        </a:rPr>
                        <a:t>This chemical demonstrates a high hit rate (13/27 active endpoints) and the winning model fit looks good. </a:t>
                      </a:r>
                      <a:endParaRPr lang="en-US" sz="11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b"/>
                      <a:r>
                        <a:rPr lang="en-US" sz="1100" b="0" u="none" strike="noStrike" dirty="0">
                          <a:solidFill>
                            <a:srgbClr val="000000"/>
                          </a:solidFill>
                          <a:effectLst/>
                        </a:rPr>
                        <a:t>High confidence </a:t>
                      </a:r>
                      <a:r>
                        <a:rPr lang="en-US" sz="1100" b="1" u="none" strike="noStrike" dirty="0">
                          <a:solidFill>
                            <a:srgbClr val="000000"/>
                          </a:solidFill>
                          <a:effectLst/>
                        </a:rPr>
                        <a:t>active</a:t>
                      </a:r>
                      <a:r>
                        <a:rPr lang="en-US" sz="1100" b="0" u="none" strike="noStrike" dirty="0">
                          <a:solidFill>
                            <a:srgbClr val="000000"/>
                          </a:solidFill>
                          <a:effectLst/>
                        </a:rPr>
                        <a:t> based on the hit rate and curve.</a:t>
                      </a:r>
                      <a:endParaRPr lang="en-US" sz="1100" b="0" i="0" u="none" strike="noStrike" dirty="0">
                        <a:solidFill>
                          <a:srgbClr val="000000"/>
                        </a:solidFill>
                        <a:effectLst/>
                        <a:latin typeface="Calibri" panose="020F0502020204030204" pitchFamily="34" charset="0"/>
                      </a:endParaRPr>
                    </a:p>
                  </a:txBody>
                  <a:tcPr marL="7620" marR="7620" marT="7620" marB="0"/>
                </a:tc>
                <a:extLst>
                  <a:ext uri="{0D108BD9-81ED-4DB2-BD59-A6C34878D82A}">
                    <a16:rowId xmlns:a16="http://schemas.microsoft.com/office/drawing/2014/main" val="193177025"/>
                  </a:ext>
                </a:extLst>
              </a:tr>
              <a:tr h="544244">
                <a:tc>
                  <a:txBody>
                    <a:bodyPr/>
                    <a:lstStyle/>
                    <a:p>
                      <a:pPr algn="l" fontAlgn="b"/>
                      <a:r>
                        <a:rPr lang="en-US" sz="1100" b="0" u="none" strike="noStrike">
                          <a:solidFill>
                            <a:srgbClr val="000000"/>
                          </a:solidFill>
                          <a:effectLst/>
                        </a:rPr>
                        <a:t>DTXSID9061881</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b="0" u="none" strike="noStrike">
                          <a:solidFill>
                            <a:srgbClr val="000000"/>
                          </a:solidFill>
                          <a:effectLst/>
                        </a:rPr>
                        <a:t>8</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b="0" u="none" strike="noStrike">
                          <a:solidFill>
                            <a:srgbClr val="000000"/>
                          </a:solidFill>
                          <a:effectLst/>
                        </a:rPr>
                        <a:t>19</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b="0" u="none" strike="noStrike">
                          <a:solidFill>
                            <a:srgbClr val="000000"/>
                          </a:solidFill>
                          <a:effectLst/>
                        </a:rPr>
                        <a:t>0.981</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b="0" u="none" strike="noStrike">
                          <a:solidFill>
                            <a:srgbClr val="000000"/>
                          </a:solidFill>
                          <a:effectLst/>
                        </a:rPr>
                        <a:t>0.424</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b="0" u="none" strike="noStrike">
                          <a:solidFill>
                            <a:srgbClr val="000000"/>
                          </a:solidFill>
                          <a:effectLst/>
                        </a:rPr>
                        <a:t>9.565</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b="0" u="none" strike="noStrike" dirty="0">
                          <a:solidFill>
                            <a:srgbClr val="000000"/>
                          </a:solidFill>
                          <a:effectLst/>
                        </a:rPr>
                        <a:t>2.653</a:t>
                      </a:r>
                      <a:endParaRPr lang="en-US"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100" b="0" u="none" strike="noStrike" kern="1200" cap="none" spc="0" normalizeH="0" baseline="0" noProof="0" dirty="0">
                          <a:ln>
                            <a:noFill/>
                          </a:ln>
                          <a:solidFill>
                            <a:srgbClr val="000000"/>
                          </a:solidFill>
                          <a:effectLst/>
                          <a:uLnTx/>
                          <a:uFillTx/>
                        </a:rPr>
                        <a:t>P</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620" marR="7620" marT="7620" marB="0" anchor="ctr"/>
                </a:tc>
                <a:tc>
                  <a:txBody>
                    <a:bodyPr/>
                    <a:lstStyle/>
                    <a:p>
                      <a:pPr algn="ctr" fontAlgn="b"/>
                      <a:r>
                        <a:rPr lang="en-US" sz="1400" b="1" u="none" strike="noStrike" dirty="0">
                          <a:solidFill>
                            <a:srgbClr val="FF0000"/>
                          </a:solidFill>
                          <a:effectLst/>
                        </a:rPr>
                        <a:t>7</a:t>
                      </a:r>
                      <a:endParaRPr lang="en-US" sz="1400" b="1" i="0" u="none" strike="noStrike" dirty="0">
                        <a:solidFill>
                          <a:srgbClr val="FF0000"/>
                        </a:solidFill>
                        <a:effectLst/>
                        <a:latin typeface="Calibri" panose="020F0502020204030204" pitchFamily="34" charset="0"/>
                      </a:endParaRPr>
                    </a:p>
                  </a:txBody>
                  <a:tcPr marL="7620" marR="7620" marT="7620" marB="0" anchor="ctr"/>
                </a:tc>
                <a:tc>
                  <a:txBody>
                    <a:bodyPr/>
                    <a:lstStyle/>
                    <a:p>
                      <a:pPr algn="l" fontAlgn="b"/>
                      <a:r>
                        <a:rPr lang="en-US" sz="1100" b="0" u="none" strike="noStrike" dirty="0">
                          <a:solidFill>
                            <a:srgbClr val="000000"/>
                          </a:solidFill>
                          <a:effectLst/>
                        </a:rPr>
                        <a:t>This chemical demonstrates a high hit rate (8/19 active endpoints) and the winning model fit looks noisy but was not flagged for noise by </a:t>
                      </a:r>
                      <a:r>
                        <a:rPr lang="en-US" sz="1100" b="0" u="none" strike="noStrike" dirty="0" err="1">
                          <a:solidFill>
                            <a:srgbClr val="000000"/>
                          </a:solidFill>
                          <a:effectLst/>
                        </a:rPr>
                        <a:t>tcpl</a:t>
                      </a:r>
                      <a:r>
                        <a:rPr lang="en-US" sz="1100" b="0" u="none" strike="noStrike" dirty="0">
                          <a:solidFill>
                            <a:srgbClr val="000000"/>
                          </a:solidFill>
                          <a:effectLst/>
                        </a:rPr>
                        <a:t>.</a:t>
                      </a:r>
                      <a:endParaRPr lang="en-US" sz="11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b"/>
                      <a:r>
                        <a:rPr lang="en-US" sz="1100" b="0" u="none" strike="noStrike" dirty="0">
                          <a:solidFill>
                            <a:srgbClr val="000000"/>
                          </a:solidFill>
                          <a:effectLst/>
                        </a:rPr>
                        <a:t>High confidence </a:t>
                      </a:r>
                      <a:r>
                        <a:rPr lang="en-US" sz="1100" b="1" u="none" strike="noStrike" dirty="0">
                          <a:solidFill>
                            <a:srgbClr val="000000"/>
                          </a:solidFill>
                          <a:effectLst/>
                        </a:rPr>
                        <a:t>active</a:t>
                      </a:r>
                      <a:r>
                        <a:rPr lang="en-US" sz="1100" b="0" u="none" strike="noStrike" dirty="0">
                          <a:solidFill>
                            <a:srgbClr val="000000"/>
                          </a:solidFill>
                          <a:effectLst/>
                        </a:rPr>
                        <a:t> based on the hit rate.</a:t>
                      </a:r>
                      <a:endParaRPr lang="en-US" sz="1100" b="0" i="0" u="none" strike="noStrike" dirty="0">
                        <a:solidFill>
                          <a:srgbClr val="000000"/>
                        </a:solidFill>
                        <a:effectLst/>
                        <a:latin typeface="Calibri" panose="020F0502020204030204" pitchFamily="34" charset="0"/>
                      </a:endParaRPr>
                    </a:p>
                  </a:txBody>
                  <a:tcPr marL="7620" marR="7620" marT="7620" marB="0"/>
                </a:tc>
                <a:extLst>
                  <a:ext uri="{0D108BD9-81ED-4DB2-BD59-A6C34878D82A}">
                    <a16:rowId xmlns:a16="http://schemas.microsoft.com/office/drawing/2014/main" val="1736336391"/>
                  </a:ext>
                </a:extLst>
              </a:tr>
              <a:tr h="1296286">
                <a:tc>
                  <a:txBody>
                    <a:bodyPr/>
                    <a:lstStyle/>
                    <a:p>
                      <a:pPr algn="l" fontAlgn="b"/>
                      <a:r>
                        <a:rPr lang="en-US" sz="1100" b="0" u="none" strike="noStrike">
                          <a:solidFill>
                            <a:srgbClr val="000000"/>
                          </a:solidFill>
                          <a:effectLst/>
                        </a:rPr>
                        <a:t>DTXSID3066215</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b="0" u="none" strike="noStrike">
                          <a:solidFill>
                            <a:srgbClr val="000000"/>
                          </a:solidFill>
                          <a:effectLst/>
                        </a:rPr>
                        <a:t>2</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b="0" u="none" strike="noStrike">
                          <a:solidFill>
                            <a:srgbClr val="000000"/>
                          </a:solidFill>
                          <a:effectLst/>
                        </a:rPr>
                        <a:t>27</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b="0" u="none" strike="noStrike">
                          <a:solidFill>
                            <a:srgbClr val="000000"/>
                          </a:solidFill>
                          <a:effectLst/>
                        </a:rPr>
                        <a:t>1.124</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b="0" u="none" strike="noStrike">
                          <a:solidFill>
                            <a:srgbClr val="000000"/>
                          </a:solidFill>
                          <a:effectLst/>
                        </a:rPr>
                        <a:t>0.002</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b="0" u="none" strike="noStrike">
                          <a:solidFill>
                            <a:srgbClr val="000000"/>
                          </a:solidFill>
                          <a:effectLst/>
                        </a:rPr>
                        <a:t>13.294</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b="0" u="none" strike="noStrike" dirty="0">
                          <a:solidFill>
                            <a:srgbClr val="000000"/>
                          </a:solidFill>
                          <a:effectLst/>
                        </a:rPr>
                        <a:t>1.004</a:t>
                      </a:r>
                      <a:endParaRPr lang="en-US"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100" b="0" u="none" strike="noStrike" kern="1200" cap="none" spc="0" normalizeH="0" baseline="0" noProof="0" dirty="0">
                          <a:ln>
                            <a:noFill/>
                          </a:ln>
                          <a:solidFill>
                            <a:srgbClr val="000000"/>
                          </a:solidFill>
                          <a:effectLst/>
                          <a:uLnTx/>
                          <a:uFillTx/>
                        </a:rPr>
                        <a:t>P</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620" marR="7620" marT="7620" marB="0" anchor="ctr"/>
                </a:tc>
                <a:tc>
                  <a:txBody>
                    <a:bodyPr/>
                    <a:lstStyle/>
                    <a:p>
                      <a:pPr algn="ctr" fontAlgn="b"/>
                      <a:r>
                        <a:rPr lang="en-US" sz="1400" b="1" u="none" strike="noStrike" dirty="0">
                          <a:solidFill>
                            <a:srgbClr val="FF0000"/>
                          </a:solidFill>
                          <a:effectLst/>
                        </a:rPr>
                        <a:t>8</a:t>
                      </a:r>
                      <a:endParaRPr lang="en-US" sz="1400" b="1" i="0" u="none" strike="noStrike" dirty="0">
                        <a:solidFill>
                          <a:srgbClr val="FF0000"/>
                        </a:solidFill>
                        <a:effectLst/>
                        <a:latin typeface="Calibri" panose="020F0502020204030204" pitchFamily="34" charset="0"/>
                      </a:endParaRPr>
                    </a:p>
                  </a:txBody>
                  <a:tcPr marL="7620" marR="7620" marT="7620" marB="0" anchor="ctr"/>
                </a:tc>
                <a:tc>
                  <a:txBody>
                    <a:bodyPr/>
                    <a:lstStyle/>
                    <a:p>
                      <a:pPr algn="l" fontAlgn="b"/>
                      <a:r>
                        <a:rPr lang="en-US" sz="1100" b="0" u="none" strike="noStrike" dirty="0">
                          <a:solidFill>
                            <a:srgbClr val="000000"/>
                          </a:solidFill>
                          <a:effectLst/>
                        </a:rPr>
                        <a:t>This chemical demonstrates a low hit rate (2/27 active endpoints) and the winning model fit was flagged for noise and activity only at the highest concentration. Given the low hit rate, the other positive response was inspected, which indicated cytotoxicity in the '</a:t>
                      </a:r>
                      <a:r>
                        <a:rPr lang="en-US" sz="1100" b="0" u="none" strike="noStrike" dirty="0" err="1">
                          <a:solidFill>
                            <a:srgbClr val="000000"/>
                          </a:solidFill>
                          <a:effectLst/>
                        </a:rPr>
                        <a:t>MEA_NFA_dev_LDH_dn</a:t>
                      </a:r>
                      <a:r>
                        <a:rPr lang="en-US" sz="1100" b="0" u="none" strike="noStrike" dirty="0">
                          <a:solidFill>
                            <a:srgbClr val="000000"/>
                          </a:solidFill>
                          <a:effectLst/>
                        </a:rPr>
                        <a:t>' endpoint at a similar concentration (1.12 log10-µM versus 1.13 log10-µM, respectively.</a:t>
                      </a:r>
                      <a:endParaRPr lang="en-US" sz="11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b"/>
                      <a:r>
                        <a:rPr lang="en-US" sz="1100" b="0" u="none" strike="noStrike" dirty="0">
                          <a:solidFill>
                            <a:srgbClr val="000000"/>
                          </a:solidFill>
                          <a:effectLst/>
                        </a:rPr>
                        <a:t>High confidence </a:t>
                      </a:r>
                      <a:r>
                        <a:rPr lang="en-US" sz="1100" b="1" u="none" strike="noStrike" dirty="0">
                          <a:solidFill>
                            <a:srgbClr val="000000"/>
                          </a:solidFill>
                          <a:effectLst/>
                        </a:rPr>
                        <a:t>active</a:t>
                      </a:r>
                      <a:r>
                        <a:rPr lang="en-US" sz="1100" b="0" u="none" strike="noStrike" dirty="0">
                          <a:solidFill>
                            <a:srgbClr val="000000"/>
                          </a:solidFill>
                          <a:effectLst/>
                        </a:rPr>
                        <a:t>; the decrease in the number of bursting electrodes was likely associated with cytotoxic activity at the highest concentration tested.</a:t>
                      </a:r>
                      <a:endParaRPr lang="en-US" sz="1100" b="0" i="0" u="none" strike="noStrike" dirty="0">
                        <a:solidFill>
                          <a:srgbClr val="000000"/>
                        </a:solidFill>
                        <a:effectLst/>
                        <a:latin typeface="Calibri" panose="020F0502020204030204" pitchFamily="34" charset="0"/>
                      </a:endParaRPr>
                    </a:p>
                  </a:txBody>
                  <a:tcPr marL="7620" marR="7620" marT="7620" marB="0"/>
                </a:tc>
                <a:extLst>
                  <a:ext uri="{0D108BD9-81ED-4DB2-BD59-A6C34878D82A}">
                    <a16:rowId xmlns:a16="http://schemas.microsoft.com/office/drawing/2014/main" val="338819443"/>
                  </a:ext>
                </a:extLst>
              </a:tr>
            </a:tbl>
          </a:graphicData>
        </a:graphic>
      </p:graphicFrame>
    </p:spTree>
    <p:extLst>
      <p:ext uri="{BB962C8B-B14F-4D97-AF65-F5344CB8AC3E}">
        <p14:creationId xmlns:p14="http://schemas.microsoft.com/office/powerpoint/2010/main" val="798969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8284F59-3287-4C28-BF8A-0D0762B828D5}"/>
              </a:ext>
            </a:extLst>
          </p:cNvPr>
          <p:cNvSpPr txBox="1"/>
          <p:nvPr/>
        </p:nvSpPr>
        <p:spPr>
          <a:xfrm>
            <a:off x="0" y="17632"/>
            <a:ext cx="11868698" cy="646331"/>
          </a:xfrm>
          <a:prstGeom prst="rect">
            <a:avLst/>
          </a:prstGeom>
          <a:noFill/>
        </p:spPr>
        <p:txBody>
          <a:bodyPr wrap="none" rtlCol="0">
            <a:spAutoFit/>
          </a:bodyPr>
          <a:lstStyle/>
          <a:p>
            <a:r>
              <a:rPr lang="en-US" dirty="0"/>
              <a:t>Supplemental Figure 5. </a:t>
            </a:r>
            <a:r>
              <a:rPr lang="en-US" sz="1800" dirty="0"/>
              <a:t>Positive response for PFOA in the MEA NFA endpoint measuring decreased network spike duration </a:t>
            </a:r>
          </a:p>
          <a:p>
            <a:endParaRPr lang="en-US" dirty="0"/>
          </a:p>
        </p:txBody>
      </p:sp>
      <p:pic>
        <p:nvPicPr>
          <p:cNvPr id="3" name="Picture 2">
            <a:extLst>
              <a:ext uri="{FF2B5EF4-FFF2-40B4-BE49-F238E27FC236}">
                <a16:creationId xmlns:a16="http://schemas.microsoft.com/office/drawing/2014/main" id="{494D2EDC-44B0-4BD7-A408-5F2F03C862DB}"/>
              </a:ext>
            </a:extLst>
          </p:cNvPr>
          <p:cNvPicPr>
            <a:picLocks noChangeAspect="1"/>
          </p:cNvPicPr>
          <p:nvPr/>
        </p:nvPicPr>
        <p:blipFill>
          <a:blip r:embed="rId2"/>
          <a:stretch>
            <a:fillRect/>
          </a:stretch>
        </p:blipFill>
        <p:spPr>
          <a:xfrm>
            <a:off x="576324" y="689136"/>
            <a:ext cx="10737510" cy="5799323"/>
          </a:xfrm>
          <a:prstGeom prst="rect">
            <a:avLst/>
          </a:prstGeom>
        </p:spPr>
      </p:pic>
    </p:spTree>
    <p:extLst>
      <p:ext uri="{BB962C8B-B14F-4D97-AF65-F5344CB8AC3E}">
        <p14:creationId xmlns:p14="http://schemas.microsoft.com/office/powerpoint/2010/main" val="1133182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1C63C4-6B25-4E7B-8B99-0365CBD94E07}"/>
              </a:ext>
            </a:extLst>
          </p:cNvPr>
          <p:cNvSpPr txBox="1"/>
          <p:nvPr/>
        </p:nvSpPr>
        <p:spPr>
          <a:xfrm>
            <a:off x="0" y="569"/>
            <a:ext cx="5608202" cy="369332"/>
          </a:xfrm>
          <a:prstGeom prst="rect">
            <a:avLst/>
          </a:prstGeom>
          <a:noFill/>
        </p:spPr>
        <p:txBody>
          <a:bodyPr wrap="none" rtlCol="0">
            <a:spAutoFit/>
          </a:bodyPr>
          <a:lstStyle/>
          <a:p>
            <a:r>
              <a:rPr lang="en-US" dirty="0"/>
              <a:t>Supplemental Figure 6. Ranked AUC sum in the MEA NFA</a:t>
            </a:r>
          </a:p>
        </p:txBody>
      </p:sp>
      <p:sp>
        <p:nvSpPr>
          <p:cNvPr id="5" name="Rectangle 4">
            <a:extLst>
              <a:ext uri="{FF2B5EF4-FFF2-40B4-BE49-F238E27FC236}">
                <a16:creationId xmlns:a16="http://schemas.microsoft.com/office/drawing/2014/main" id="{55282E59-5EBC-4336-8124-A7835EF45804}"/>
              </a:ext>
            </a:extLst>
          </p:cNvPr>
          <p:cNvSpPr/>
          <p:nvPr/>
        </p:nvSpPr>
        <p:spPr>
          <a:xfrm>
            <a:off x="5930537" y="6439989"/>
            <a:ext cx="365760" cy="1698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catter chart&#10;&#10;Description automatically generated">
            <a:extLst>
              <a:ext uri="{FF2B5EF4-FFF2-40B4-BE49-F238E27FC236}">
                <a16:creationId xmlns:a16="http://schemas.microsoft.com/office/drawing/2014/main" id="{82B1B596-49B4-4831-8F3D-258DCD010B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300" y="353956"/>
            <a:ext cx="6771671" cy="6415268"/>
          </a:xfrm>
          <a:prstGeom prst="rect">
            <a:avLst/>
          </a:prstGeom>
        </p:spPr>
      </p:pic>
    </p:spTree>
    <p:extLst>
      <p:ext uri="{BB962C8B-B14F-4D97-AF65-F5344CB8AC3E}">
        <p14:creationId xmlns:p14="http://schemas.microsoft.com/office/powerpoint/2010/main" val="16714213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Source xmlns="http://schemas.microsoft.com/sharepoint/v3/fields" xsi:nil="true"/>
    <Language xmlns="http://schemas.microsoft.com/sharepoint/v3">English</Language>
    <j747ac98061d40f0aa7bd47e1db5675d xmlns="4ffa91fb-a0ff-4ac5-b2db-65c790d184a4">
      <Terms xmlns="http://schemas.microsoft.com/office/infopath/2007/PartnerControls"/>
    </j747ac98061d40f0aa7bd47e1db5675d>
    <External_x0020_Contributor xmlns="4ffa91fb-a0ff-4ac5-b2db-65c790d184a4" xsi:nil="true"/>
    <TaxKeywordTaxHTField xmlns="4ffa91fb-a0ff-4ac5-b2db-65c790d184a4">
      <Terms xmlns="http://schemas.microsoft.com/office/infopath/2007/PartnerControls"/>
    </TaxKeywordTaxHTField>
    <Record xmlns="4ffa91fb-a0ff-4ac5-b2db-65c790d184a4">Shared</Record>
    <Rights xmlns="4ffa91fb-a0ff-4ac5-b2db-65c790d184a4" xsi:nil="true"/>
    <Document_x0020_Creation_x0020_Date xmlns="4ffa91fb-a0ff-4ac5-b2db-65c790d184a4">2022-08-01T18:42:10+00:00</Document_x0020_Creation_x0020_Date>
    <EPA_x0020_Office xmlns="4ffa91fb-a0ff-4ac5-b2db-65c790d184a4" xsi:nil="true"/>
    <CategoryDescription xmlns="http://schemas.microsoft.com/sharepoint.v3" xsi:nil="true"/>
    <Identifier xmlns="4ffa91fb-a0ff-4ac5-b2db-65c790d184a4" xsi:nil="true"/>
    <_Coverage xmlns="http://schemas.microsoft.com/sharepoint/v3/fields" xsi:nil="true"/>
    <Creator xmlns="4ffa91fb-a0ff-4ac5-b2db-65c790d184a4">
      <UserInfo>
        <DisplayName/>
        <AccountId xsi:nil="true"/>
        <AccountType/>
      </UserInfo>
    </Creator>
    <EPA_x0020_Related_x0020_Documents xmlns="4ffa91fb-a0ff-4ac5-b2db-65c790d184a4" xsi:nil="true"/>
    <EPA_x0020_Contributor xmlns="4ffa91fb-a0ff-4ac5-b2db-65c790d184a4">
      <UserInfo>
        <DisplayName/>
        <AccountId xsi:nil="true"/>
        <AccountType/>
      </UserInfo>
    </EPA_x0020_Contributor>
    <TaxCatchAll xmlns="4ffa91fb-a0ff-4ac5-b2db-65c790d184a4"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8608C85BCDD0643ABB644E9610E3CBC" ma:contentTypeVersion="12" ma:contentTypeDescription="Create a new document." ma:contentTypeScope="" ma:versionID="5f3c596fcf03ba4d0a5247ef104b54eb">
  <xsd:schema xmlns:xsd="http://www.w3.org/2001/XMLSchema" xmlns:xs="http://www.w3.org/2001/XMLSchema" xmlns:p="http://schemas.microsoft.com/office/2006/metadata/properties" xmlns:ns1="http://schemas.microsoft.com/sharepoint/v3" xmlns:ns2="4ffa91fb-a0ff-4ac5-b2db-65c790d184a4" xmlns:ns3="http://schemas.microsoft.com/sharepoint.v3" xmlns:ns4="http://schemas.microsoft.com/sharepoint/v3/fields" xmlns:ns5="187ca152-c7c3-4532-9bbc-e6e1739b40ed" xmlns:ns6="28ae946a-d306-49d9-be32-0a67abe7d01a" targetNamespace="http://schemas.microsoft.com/office/2006/metadata/properties" ma:root="true" ma:fieldsID="6e91c4b50268ce37bab599973593d343" ns1:_="" ns2:_="" ns3:_="" ns4:_="" ns5:_="" ns6:_="">
    <xsd:import namespace="http://schemas.microsoft.com/sharepoint/v3"/>
    <xsd:import namespace="4ffa91fb-a0ff-4ac5-b2db-65c790d184a4"/>
    <xsd:import namespace="http://schemas.microsoft.com/sharepoint.v3"/>
    <xsd:import namespace="http://schemas.microsoft.com/sharepoint/v3/fields"/>
    <xsd:import namespace="187ca152-c7c3-4532-9bbc-e6e1739b40ed"/>
    <xsd:import namespace="28ae946a-d306-49d9-be32-0a67abe7d01a"/>
    <xsd:element name="properties">
      <xsd:complexType>
        <xsd:sequence>
          <xsd:element name="documentManagement">
            <xsd:complexType>
              <xsd:all>
                <xsd:element ref="ns2:Document_x0020_Creation_x0020_Date" minOccurs="0"/>
                <xsd:element ref="ns2:Creator" minOccurs="0"/>
                <xsd:element ref="ns2:EPA_x0020_Office" minOccurs="0"/>
                <xsd:element ref="ns2:Record" minOccurs="0"/>
                <xsd:element ref="ns3:CategoryDescription" minOccurs="0"/>
                <xsd:element ref="ns2:Identifier" minOccurs="0"/>
                <xsd:element ref="ns2:EPA_x0020_Contributor" minOccurs="0"/>
                <xsd:element ref="ns2:External_x0020_Contributor" minOccurs="0"/>
                <xsd:element ref="ns4:_Coverage" minOccurs="0"/>
                <xsd:element ref="ns2:EPA_x0020_Related_x0020_Documents" minOccurs="0"/>
                <xsd:element ref="ns4:_Source" minOccurs="0"/>
                <xsd:element ref="ns2:Rights" minOccurs="0"/>
                <xsd:element ref="ns1:Language" minOccurs="0"/>
                <xsd:element ref="ns2:j747ac98061d40f0aa7bd47e1db5675d" minOccurs="0"/>
                <xsd:element ref="ns2:TaxKeywordTaxHTField" minOccurs="0"/>
                <xsd:element ref="ns2:TaxCatchAllLabel" minOccurs="0"/>
                <xsd:element ref="ns2:TaxCatchAll" minOccurs="0"/>
                <xsd:element ref="ns5:MediaServiceMetadata" minOccurs="0"/>
                <xsd:element ref="ns5:MediaServiceFastMetadata" minOccurs="0"/>
                <xsd:element ref="ns5:MediaServiceAutoTags" minOccurs="0"/>
                <xsd:element ref="ns5:MediaServiceOCR" minOccurs="0"/>
                <xsd:element ref="ns5:MediaServiceGenerationTime" minOccurs="0"/>
                <xsd:element ref="ns5:MediaServiceEventHashCode" minOccurs="0"/>
                <xsd:element ref="ns5:MediaServiceDateTaken" minOccurs="0"/>
                <xsd:element ref="ns5:MediaServiceLocation" minOccurs="0"/>
                <xsd:element ref="ns6:SharedWithUsers" minOccurs="0"/>
                <xsd:element ref="ns6: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Language" ma:index="17" nillable="true" ma:displayName="Language" ma:default="English" ma:description="Select the document language from the drop down." ma:format="Dropdown" ma:internalName="Language" ma:readOnly="false">
      <xsd:simpleType>
        <xsd:restriction base="dms:Choice">
          <xsd:enumeration value="Arabic (Saudi Arabia)"/>
          <xsd:enumeration value="Bulgarian (Bulgaria)"/>
          <xsd:enumeration value="Chinese (Hong Kong S.A.R.)"/>
          <xsd:enumeration value="Chinese (People's Republic of China)"/>
          <xsd:enumeration value="Chinese (Taiwan)"/>
          <xsd:enumeration value="Croatian (Croatia)"/>
          <xsd:enumeration value="Czech (Czech Republic)"/>
          <xsd:enumeration value="Danish (Denmark)"/>
          <xsd:enumeration value="Dutch (Netherlands)"/>
          <xsd:enumeration value="English"/>
          <xsd:enumeration value="Estonian (Estonia)"/>
          <xsd:enumeration value="Finnish (Finland)"/>
          <xsd:enumeration value="French (France)"/>
          <xsd:enumeration value="German (Germany)"/>
          <xsd:enumeration value="Greek (Greece)"/>
          <xsd:enumeration value="Hebrew (Israel)"/>
          <xsd:enumeration value="Hindi (India)"/>
          <xsd:enumeration value="Hungarian (Hungary)"/>
          <xsd:enumeration value="Indonesian (Indonesia)"/>
          <xsd:enumeration value="Italian (Italy)"/>
          <xsd:enumeration value="Japanese (Japan)"/>
          <xsd:enumeration value="Korean (Korea)"/>
          <xsd:enumeration value="Latvian (Latvia)"/>
          <xsd:enumeration value="Lithuanian (Lithuania)"/>
          <xsd:enumeration value="Malay (Malaysia)"/>
          <xsd:enumeration value="Norwegian (Bokmal) (Norway)"/>
          <xsd:enumeration value="Polish (Poland)"/>
          <xsd:enumeration value="Portuguese (Brazil)"/>
          <xsd:enumeration value="Portuguese (Portugal)"/>
          <xsd:enumeration value="Romanian (Romania)"/>
          <xsd:enumeration value="Russian (Russia)"/>
          <xsd:enumeration value="Serbian (Latin) (Serbia)"/>
          <xsd:enumeration value="Slovak (Slovakia)"/>
          <xsd:enumeration value="Slovenian (Slovenia)"/>
          <xsd:enumeration value="Spanish (Spain)"/>
          <xsd:enumeration value="Swedish (Sweden)"/>
          <xsd:enumeration value="Thai (Thailand)"/>
          <xsd:enumeration value="Turkish (Turkey)"/>
          <xsd:enumeration value="Ukrainian (Ukraine)"/>
          <xsd:enumeration value="Urdu (Islamic Republic of Pakistan)"/>
          <xsd:enumeration value="Vietnamese (Vietnam)"/>
        </xsd:restriction>
      </xsd:simpleType>
    </xsd:element>
  </xsd:schema>
  <xsd:schema xmlns:xsd="http://www.w3.org/2001/XMLSchema" xmlns:xs="http://www.w3.org/2001/XMLSchema" xmlns:dms="http://schemas.microsoft.com/office/2006/documentManagement/types" xmlns:pc="http://schemas.microsoft.com/office/infopath/2007/PartnerControls" targetNamespace="4ffa91fb-a0ff-4ac5-b2db-65c790d184a4" elementFormDefault="qualified">
    <xsd:import namespace="http://schemas.microsoft.com/office/2006/documentManagement/types"/>
    <xsd:import namespace="http://schemas.microsoft.com/office/infopath/2007/PartnerControls"/>
    <xsd:element name="Document_x0020_Creation_x0020_Date" ma:index="2" nillable="true" ma:displayName="Document Date" ma:default="[today]" ma:description="Enter the date this document was last modified. The upload date has been entered by default." ma:format="DateOnly" ma:internalName="Document_x0020_Creation_x0020_Date" ma:readOnly="false">
      <xsd:simpleType>
        <xsd:restriction base="dms:DateTime"/>
      </xsd:simpleType>
    </xsd:element>
    <xsd:element name="Creator" ma:index="3" nillable="true" ma:displayName="Creator" ma:description="Enter the person primarily responsible for the document. The name of the person uploading the document has been entered by default." ma:list="UserInfo" ma:SharePointGroup="0" ma:internalName="Creato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PA_x0020_Office" ma:index="4" nillable="true" ma:displayName="EPA Office" ma:description="Enter the EPA organization primarily responsible for the document. The office of the person uploading the document has been entered by default." ma:internalName="EPA_x0020_Office" ma:readOnly="false">
      <xsd:simpleType>
        <xsd:restriction base="dms:Text">
          <xsd:maxLength value="255"/>
        </xsd:restriction>
      </xsd:simpleType>
    </xsd:element>
    <xsd:element name="Record" ma:index="5" nillable="true" ma:displayName="Record" ma:default="Shared" ma:description="For documents that provide evidence of EPA decisions and actions, select &quot;Shared&quot; (open access) or &quot;Private&quot; (restricted access)." ma:format="Dropdown" ma:internalName="Record">
      <xsd:simpleType>
        <xsd:restriction base="dms:Choice">
          <xsd:enumeration value="None"/>
          <xsd:enumeration value="Shared"/>
          <xsd:enumeration value="Private"/>
        </xsd:restriction>
      </xsd:simpleType>
    </xsd:element>
    <xsd:element name="Identifier" ma:index="9" nillable="true" ma:displayName="Identifier" ma:description="Enter all EPA identification numbers applicable to this document, one on each line." ma:internalName="Identifier" ma:readOnly="false">
      <xsd:simpleType>
        <xsd:restriction base="dms:Note">
          <xsd:maxLength value="255"/>
        </xsd:restriction>
      </xsd:simpleType>
    </xsd:element>
    <xsd:element name="EPA_x0020_Contributor" ma:index="11" nillable="true" ma:displayName="EPA Contributor" ma:description="Enter an EPA person who contributed to the creation of the document but is not the primary author." ma:list="UserInfo" ma:SharePointGroup="0" ma:internalName="EPA_x0020_Contributo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Contributor" ma:index="12" nillable="true" ma:displayName="External Contributor" ma:description="Enter a non-EPA person who contributed to the creation of the document but is not the primary author." ma:internalName="External_x0020_Contributor" ma:readOnly="false">
      <xsd:simpleType>
        <xsd:restriction base="dms:Note">
          <xsd:maxLength value="255"/>
        </xsd:restriction>
      </xsd:simpleType>
    </xsd:element>
    <xsd:element name="EPA_x0020_Related_x0020_Documents" ma:index="14" nillable="true" ma:displayName="Other Related Documents" ma:description="Enter any related document." ma:internalName="EPA_x0020_Related_x0020_Documents" ma:readOnly="false">
      <xsd:simpleType>
        <xsd:restriction base="dms:Note">
          <xsd:maxLength value="255"/>
        </xsd:restriction>
      </xsd:simpleType>
    </xsd:element>
    <xsd:element name="Rights" ma:index="16" nillable="true" ma:displayName="Rights" ma:description="Enter information about intellectual property rights held over the document (e.g. copyright, patent, trademark)." ma:internalName="Rights" ma:readOnly="false">
      <xsd:simpleType>
        <xsd:restriction base="dms:Note">
          <xsd:maxLength value="255"/>
        </xsd:restriction>
      </xsd:simpleType>
    </xsd:element>
    <xsd:element name="j747ac98061d40f0aa7bd47e1db5675d" ma:index="19" nillable="true" ma:taxonomy="true" ma:internalName="j747ac98061d40f0aa7bd47e1db5675d" ma:taxonomyFieldName="Document_x0020_Type" ma:displayName="Document Type" ma:readOnly="false" ma:default="" ma:fieldId="{3747ac98-061d-40f0-aa7b-d47e1db5675d}" ma:sspId="29f62856-1543-49d4-a736-4569d363f533" ma:termSetId="e06cd6a9-a175-4da0-81cb-8dba7aa394ab" ma:anchorId="00000000-0000-0000-0000-000000000000" ma:open="false" ma:isKeyword="false">
      <xsd:complexType>
        <xsd:sequence>
          <xsd:element ref="pc:Terms" minOccurs="0" maxOccurs="1"/>
        </xsd:sequence>
      </xsd:complexType>
    </xsd:element>
    <xsd:element name="TaxKeywordTaxHTField" ma:index="21" nillable="true" ma:taxonomy="true" ma:internalName="TaxKeywordTaxHTField" ma:taxonomyFieldName="TaxKeyword" ma:displayName="Enterprise Keywords" ma:readOnly="false" ma:fieldId="{23f27201-bee3-471e-b2e7-b64fd8b7ca38}" ma:taxonomyMulti="true" ma:sspId="29f62856-1543-49d4-a736-4569d363f533" ma:termSetId="00000000-0000-0000-0000-000000000000" ma:anchorId="00000000-0000-0000-0000-000000000000" ma:open="true" ma:isKeyword="true">
      <xsd:complexType>
        <xsd:sequence>
          <xsd:element ref="pc:Terms" minOccurs="0" maxOccurs="1"/>
        </xsd:sequence>
      </xsd:complexType>
    </xsd:element>
    <xsd:element name="TaxCatchAllLabel" ma:index="23" nillable="true" ma:displayName="Taxonomy Catch All Column1" ma:hidden="true" ma:list="{80fd0559-a7d4-4431-b616-d229559a21c7}" ma:internalName="TaxCatchAllLabel" ma:readOnly="true" ma:showField="CatchAllDataLabel" ma:web="28ae946a-d306-49d9-be32-0a67abe7d01a">
      <xsd:complexType>
        <xsd:complexContent>
          <xsd:extension base="dms:MultiChoiceLookup">
            <xsd:sequence>
              <xsd:element name="Value" type="dms:Lookup" maxOccurs="unbounded" minOccurs="0" nillable="true"/>
            </xsd:sequence>
          </xsd:extension>
        </xsd:complexContent>
      </xsd:complexType>
    </xsd:element>
    <xsd:element name="TaxCatchAll" ma:index="24" nillable="true" ma:displayName="Taxonomy Catch All Column" ma:hidden="true" ma:list="{80fd0559-a7d4-4431-b616-d229559a21c7}" ma:internalName="TaxCatchAll" ma:showField="CatchAllData" ma:web="28ae946a-d306-49d9-be32-0a67abe7d01a">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CategoryDescription" ma:index="6" nillable="true" ma:displayName="Description" ma:description="Enter a brief description." ma:internalName="CategoryDescription"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Coverage" ma:index="13" nillable="true" ma:displayName="Coverage" ma:description="Enter the geographic location, jurisdiction, or time period for which the document is relevant." ma:internalName="_Coverage" ma:readOnly="false">
      <xsd:simpleType>
        <xsd:restriction base="dms:Text">
          <xsd:maxLength value="255"/>
        </xsd:restriction>
      </xsd:simpleType>
    </xsd:element>
    <xsd:element name="_Source" ma:index="15" nillable="true" ma:displayName="Source" ma:description="Enter a source from which the document is derived." ma:internalName="_Source"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87ca152-c7c3-4532-9bbc-e6e1739b40ed" elementFormDefault="qualified">
    <xsd:import namespace="http://schemas.microsoft.com/office/2006/documentManagement/types"/>
    <xsd:import namespace="http://schemas.microsoft.com/office/infopath/2007/PartnerControls"/>
    <xsd:element name="MediaServiceMetadata" ma:index="28" nillable="true" ma:displayName="MediaServiceMetadata" ma:hidden="true" ma:internalName="MediaServiceMetadata" ma:readOnly="true">
      <xsd:simpleType>
        <xsd:restriction base="dms:Note"/>
      </xsd:simpleType>
    </xsd:element>
    <xsd:element name="MediaServiceFastMetadata" ma:index="29" nillable="true" ma:displayName="MediaServiceFastMetadata" ma:hidden="true" ma:internalName="MediaServiceFastMetadata" ma:readOnly="true">
      <xsd:simpleType>
        <xsd:restriction base="dms:Note"/>
      </xsd:simpleType>
    </xsd:element>
    <xsd:element name="MediaServiceAutoTags" ma:index="30" nillable="true" ma:displayName="Tags" ma:internalName="MediaServiceAutoTags" ma:readOnly="true">
      <xsd:simpleType>
        <xsd:restriction base="dms:Text"/>
      </xsd:simpleType>
    </xsd:element>
    <xsd:element name="MediaServiceOCR" ma:index="31" nillable="true" ma:displayName="Extracted Text" ma:internalName="MediaServiceOCR" ma:readOnly="true">
      <xsd:simpleType>
        <xsd:restriction base="dms:Note">
          <xsd:maxLength value="255"/>
        </xsd:restriction>
      </xsd:simpleType>
    </xsd:element>
    <xsd:element name="MediaServiceGenerationTime" ma:index="32" nillable="true" ma:displayName="MediaServiceGenerationTime" ma:hidden="true" ma:internalName="MediaServiceGenerationTime" ma:readOnly="true">
      <xsd:simpleType>
        <xsd:restriction base="dms:Text"/>
      </xsd:simpleType>
    </xsd:element>
    <xsd:element name="MediaServiceEventHashCode" ma:index="33" nillable="true" ma:displayName="MediaServiceEventHashCode" ma:hidden="true" ma:internalName="MediaServiceEventHashCode" ma:readOnly="true">
      <xsd:simpleType>
        <xsd:restriction base="dms:Text"/>
      </xsd:simpleType>
    </xsd:element>
    <xsd:element name="MediaServiceDateTaken" ma:index="34" nillable="true" ma:displayName="MediaServiceDateTaken" ma:hidden="true" ma:internalName="MediaServiceDateTaken" ma:readOnly="true">
      <xsd:simpleType>
        <xsd:restriction base="dms:Text"/>
      </xsd:simpleType>
    </xsd:element>
    <xsd:element name="MediaServiceLocation" ma:index="35"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8ae946a-d306-49d9-be32-0a67abe7d01a" elementFormDefault="qualified">
    <xsd:import namespace="http://schemas.microsoft.com/office/2006/documentManagement/types"/>
    <xsd:import namespace="http://schemas.microsoft.com/office/infopath/2007/PartnerControls"/>
    <xsd:element name="SharedWithUsers" ma:index="3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5"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haredContentType xmlns="Microsoft.SharePoint.Taxonomy.ContentTypeSync" SourceId="29f62856-1543-49d4-a736-4569d363f533" ContentTypeId="0x0101" PreviousValue="false"/>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0530F76-0EC3-4B61-9B27-B768071D7ADD}">
  <ds:schemaRefs>
    <ds:schemaRef ds:uri="http://schemas.microsoft.com/office/2006/metadata/properties"/>
    <ds:schemaRef ds:uri="http://schemas.microsoft.com/office/infopath/2007/PartnerControls"/>
    <ds:schemaRef ds:uri="http://schemas.microsoft.com/sharepoint/v3/fields"/>
    <ds:schemaRef ds:uri="http://schemas.microsoft.com/sharepoint/v3"/>
    <ds:schemaRef ds:uri="4ffa91fb-a0ff-4ac5-b2db-65c790d184a4"/>
    <ds:schemaRef ds:uri="http://schemas.microsoft.com/sharepoint.v3"/>
  </ds:schemaRefs>
</ds:datastoreItem>
</file>

<file path=customXml/itemProps2.xml><?xml version="1.0" encoding="utf-8"?>
<ds:datastoreItem xmlns:ds="http://schemas.openxmlformats.org/officeDocument/2006/customXml" ds:itemID="{AAA5DD69-DE22-4598-8233-B212F6705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ffa91fb-a0ff-4ac5-b2db-65c790d184a4"/>
    <ds:schemaRef ds:uri="http://schemas.microsoft.com/sharepoint.v3"/>
    <ds:schemaRef ds:uri="http://schemas.microsoft.com/sharepoint/v3/fields"/>
    <ds:schemaRef ds:uri="187ca152-c7c3-4532-9bbc-e6e1739b40ed"/>
    <ds:schemaRef ds:uri="28ae946a-d306-49d9-be32-0a67abe7d0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562A165-9149-40B2-8E5C-F06C53030340}">
  <ds:schemaRefs>
    <ds:schemaRef ds:uri="Microsoft.SharePoint.Taxonomy.ContentTypeSync"/>
  </ds:schemaRefs>
</ds:datastoreItem>
</file>

<file path=customXml/itemProps4.xml><?xml version="1.0" encoding="utf-8"?>
<ds:datastoreItem xmlns:ds="http://schemas.openxmlformats.org/officeDocument/2006/customXml" ds:itemID="{3C9EC95E-CA4B-46D6-A4EF-573F3071AA4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44840</TotalTime>
  <Words>1482</Words>
  <Application>Microsoft Office PowerPoint</Application>
  <PresentationFormat>Widescreen</PresentationFormat>
  <Paragraphs>244</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Supplemental Figure  PFAS manuscript</dc:title>
  <dc:creator>Carstens, Kelly</dc:creator>
  <cp:lastModifiedBy>Carstens, Kelly</cp:lastModifiedBy>
  <cp:revision>90</cp:revision>
  <dcterms:created xsi:type="dcterms:W3CDTF">2022-04-15T14:35:02Z</dcterms:created>
  <dcterms:modified xsi:type="dcterms:W3CDTF">2022-09-05T17:58:34Z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0x01010078608C85BCDD0643ABB644E9610E3CBC</vt:lpwstr>
  </property>
</Properties>
</file>